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8"/>
  </p:notesMasterIdLst>
  <p:sldIdLst>
    <p:sldId id="272" r:id="rId5"/>
    <p:sldId id="273" r:id="rId6"/>
    <p:sldId id="307" r:id="rId7"/>
    <p:sldId id="282" r:id="rId8"/>
    <p:sldId id="291" r:id="rId9"/>
    <p:sldId id="295" r:id="rId10"/>
    <p:sldId id="296" r:id="rId11"/>
    <p:sldId id="292" r:id="rId12"/>
    <p:sldId id="318" r:id="rId13"/>
    <p:sldId id="319" r:id="rId14"/>
    <p:sldId id="320" r:id="rId15"/>
    <p:sldId id="321" r:id="rId16"/>
    <p:sldId id="322" r:id="rId17"/>
    <p:sldId id="323" r:id="rId18"/>
    <p:sldId id="297" r:id="rId19"/>
    <p:sldId id="333" r:id="rId20"/>
    <p:sldId id="306" r:id="rId21"/>
    <p:sldId id="288" r:id="rId22"/>
    <p:sldId id="330" r:id="rId23"/>
    <p:sldId id="300" r:id="rId24"/>
    <p:sldId id="274" r:id="rId25"/>
    <p:sldId id="293" r:id="rId26"/>
    <p:sldId id="276" r:id="rId27"/>
    <p:sldId id="279" r:id="rId28"/>
    <p:sldId id="283" r:id="rId29"/>
    <p:sldId id="286" r:id="rId30"/>
    <p:sldId id="284" r:id="rId31"/>
    <p:sldId id="285" r:id="rId32"/>
    <p:sldId id="287" r:id="rId33"/>
    <p:sldId id="281" r:id="rId34"/>
    <p:sldId id="305" r:id="rId35"/>
    <p:sldId id="304" r:id="rId36"/>
    <p:sldId id="317" r:id="rId37"/>
    <p:sldId id="298" r:id="rId38"/>
    <p:sldId id="310" r:id="rId39"/>
    <p:sldId id="331" r:id="rId40"/>
    <p:sldId id="316" r:id="rId41"/>
    <p:sldId id="311" r:id="rId42"/>
    <p:sldId id="332" r:id="rId43"/>
    <p:sldId id="302" r:id="rId44"/>
    <p:sldId id="309" r:id="rId45"/>
    <p:sldId id="299" r:id="rId46"/>
    <p:sldId id="313" r:id="rId47"/>
    <p:sldId id="312" r:id="rId48"/>
    <p:sldId id="301" r:id="rId49"/>
    <p:sldId id="324" r:id="rId50"/>
    <p:sldId id="325" r:id="rId51"/>
    <p:sldId id="326" r:id="rId52"/>
    <p:sldId id="328" r:id="rId53"/>
    <p:sldId id="315" r:id="rId54"/>
    <p:sldId id="329" r:id="rId55"/>
    <p:sldId id="334" r:id="rId56"/>
    <p:sldId id="314" r:id="rId5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Hill" initials="SH" lastIdx="4" clrIdx="0">
    <p:extLst/>
  </p:cmAuthor>
  <p:cmAuthor id="2" name="Bilal Ghafoor" initials="BG" lastIdx="3" clrIdx="1"/>
  <p:cmAuthor id="3" name="Suzi Holland (VPM)" initials="SH("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0" autoAdjust="0"/>
    <p:restoredTop sz="94660"/>
  </p:normalViewPr>
  <p:slideViewPr>
    <p:cSldViewPr snapToGrid="0">
      <p:cViewPr varScale="1">
        <p:scale>
          <a:sx n="108" d="100"/>
          <a:sy n="108" d="100"/>
        </p:scale>
        <p:origin x="151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F88DC13-E0E7-45BC-B07B-CEC27402A95B}" type="datetimeFigureOut">
              <a:rPr lang="en-GB" smtClean="0"/>
              <a:t>16/01/2019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78E182C-DD69-4B10-892C-76585BD7EBEB}" type="slidenum">
              <a:rPr lang="en-GB" smtClean="0"/>
              <a:t>‹#›</a:t>
            </a:fld>
            <a:endParaRPr lang="en-GB"/>
          </a:p>
        </p:txBody>
      </p:sp>
    </p:spTree>
    <p:extLst>
      <p:ext uri="{BB962C8B-B14F-4D97-AF65-F5344CB8AC3E}">
        <p14:creationId xmlns:p14="http://schemas.microsoft.com/office/powerpoint/2010/main" val="237451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8E182C-DD69-4B10-892C-76585BD7EBEB}" type="slidenum">
              <a:rPr lang="en-GB" smtClean="0"/>
              <a:t>1</a:t>
            </a:fld>
            <a:endParaRPr lang="en-GB"/>
          </a:p>
        </p:txBody>
      </p:sp>
    </p:spTree>
    <p:extLst>
      <p:ext uri="{BB962C8B-B14F-4D97-AF65-F5344CB8AC3E}">
        <p14:creationId xmlns:p14="http://schemas.microsoft.com/office/powerpoint/2010/main" val="193290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10</a:t>
            </a:fld>
            <a:endParaRPr lang="en-GB"/>
          </a:p>
        </p:txBody>
      </p:sp>
    </p:spTree>
    <p:extLst>
      <p:ext uri="{BB962C8B-B14F-4D97-AF65-F5344CB8AC3E}">
        <p14:creationId xmlns:p14="http://schemas.microsoft.com/office/powerpoint/2010/main" val="3308256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11</a:t>
            </a:fld>
            <a:endParaRPr lang="en-GB"/>
          </a:p>
        </p:txBody>
      </p:sp>
    </p:spTree>
    <p:extLst>
      <p:ext uri="{BB962C8B-B14F-4D97-AF65-F5344CB8AC3E}">
        <p14:creationId xmlns:p14="http://schemas.microsoft.com/office/powerpoint/2010/main" val="243809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12</a:t>
            </a:fld>
            <a:endParaRPr lang="en-GB"/>
          </a:p>
        </p:txBody>
      </p:sp>
    </p:spTree>
    <p:extLst>
      <p:ext uri="{BB962C8B-B14F-4D97-AF65-F5344CB8AC3E}">
        <p14:creationId xmlns:p14="http://schemas.microsoft.com/office/powerpoint/2010/main" val="524733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13</a:t>
            </a:fld>
            <a:endParaRPr lang="en-GB"/>
          </a:p>
        </p:txBody>
      </p:sp>
    </p:spTree>
    <p:extLst>
      <p:ext uri="{BB962C8B-B14F-4D97-AF65-F5344CB8AC3E}">
        <p14:creationId xmlns:p14="http://schemas.microsoft.com/office/powerpoint/2010/main" val="1670557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14</a:t>
            </a:fld>
            <a:endParaRPr lang="en-GB"/>
          </a:p>
        </p:txBody>
      </p:sp>
    </p:spTree>
    <p:extLst>
      <p:ext uri="{BB962C8B-B14F-4D97-AF65-F5344CB8AC3E}">
        <p14:creationId xmlns:p14="http://schemas.microsoft.com/office/powerpoint/2010/main" val="2033137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15</a:t>
            </a:fld>
            <a:endParaRPr lang="en-GB"/>
          </a:p>
        </p:txBody>
      </p:sp>
    </p:spTree>
    <p:extLst>
      <p:ext uri="{BB962C8B-B14F-4D97-AF65-F5344CB8AC3E}">
        <p14:creationId xmlns:p14="http://schemas.microsoft.com/office/powerpoint/2010/main" val="4258553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16</a:t>
            </a:fld>
            <a:endParaRPr lang="en-GB"/>
          </a:p>
        </p:txBody>
      </p:sp>
    </p:spTree>
    <p:extLst>
      <p:ext uri="{BB962C8B-B14F-4D97-AF65-F5344CB8AC3E}">
        <p14:creationId xmlns:p14="http://schemas.microsoft.com/office/powerpoint/2010/main" val="1148410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17</a:t>
            </a:fld>
            <a:endParaRPr lang="en-GB"/>
          </a:p>
        </p:txBody>
      </p:sp>
    </p:spTree>
    <p:extLst>
      <p:ext uri="{BB962C8B-B14F-4D97-AF65-F5344CB8AC3E}">
        <p14:creationId xmlns:p14="http://schemas.microsoft.com/office/powerpoint/2010/main" val="3259429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18</a:t>
            </a:fld>
            <a:endParaRPr lang="en-GB"/>
          </a:p>
        </p:txBody>
      </p:sp>
    </p:spTree>
    <p:extLst>
      <p:ext uri="{BB962C8B-B14F-4D97-AF65-F5344CB8AC3E}">
        <p14:creationId xmlns:p14="http://schemas.microsoft.com/office/powerpoint/2010/main" val="2994571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19</a:t>
            </a:fld>
            <a:endParaRPr lang="en-GB"/>
          </a:p>
        </p:txBody>
      </p:sp>
    </p:spTree>
    <p:extLst>
      <p:ext uri="{BB962C8B-B14F-4D97-AF65-F5344CB8AC3E}">
        <p14:creationId xmlns:p14="http://schemas.microsoft.com/office/powerpoint/2010/main" val="155399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2</a:t>
            </a:fld>
            <a:endParaRPr lang="en-GB"/>
          </a:p>
        </p:txBody>
      </p:sp>
    </p:spTree>
    <p:extLst>
      <p:ext uri="{BB962C8B-B14F-4D97-AF65-F5344CB8AC3E}">
        <p14:creationId xmlns:p14="http://schemas.microsoft.com/office/powerpoint/2010/main" val="2194748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21</a:t>
            </a:fld>
            <a:endParaRPr lang="en-GB"/>
          </a:p>
        </p:txBody>
      </p:sp>
    </p:spTree>
    <p:extLst>
      <p:ext uri="{BB962C8B-B14F-4D97-AF65-F5344CB8AC3E}">
        <p14:creationId xmlns:p14="http://schemas.microsoft.com/office/powerpoint/2010/main" val="3671587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22</a:t>
            </a:fld>
            <a:endParaRPr lang="en-GB"/>
          </a:p>
        </p:txBody>
      </p:sp>
    </p:spTree>
    <p:extLst>
      <p:ext uri="{BB962C8B-B14F-4D97-AF65-F5344CB8AC3E}">
        <p14:creationId xmlns:p14="http://schemas.microsoft.com/office/powerpoint/2010/main" val="3440862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23</a:t>
            </a:fld>
            <a:endParaRPr lang="en-GB"/>
          </a:p>
        </p:txBody>
      </p:sp>
    </p:spTree>
    <p:extLst>
      <p:ext uri="{BB962C8B-B14F-4D97-AF65-F5344CB8AC3E}">
        <p14:creationId xmlns:p14="http://schemas.microsoft.com/office/powerpoint/2010/main" val="459387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24</a:t>
            </a:fld>
            <a:endParaRPr lang="en-GB"/>
          </a:p>
        </p:txBody>
      </p:sp>
    </p:spTree>
    <p:extLst>
      <p:ext uri="{BB962C8B-B14F-4D97-AF65-F5344CB8AC3E}">
        <p14:creationId xmlns:p14="http://schemas.microsoft.com/office/powerpoint/2010/main" val="471234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25</a:t>
            </a:fld>
            <a:endParaRPr lang="en-GB"/>
          </a:p>
        </p:txBody>
      </p:sp>
    </p:spTree>
    <p:extLst>
      <p:ext uri="{BB962C8B-B14F-4D97-AF65-F5344CB8AC3E}">
        <p14:creationId xmlns:p14="http://schemas.microsoft.com/office/powerpoint/2010/main" val="1978498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26</a:t>
            </a:fld>
            <a:endParaRPr lang="en-GB"/>
          </a:p>
        </p:txBody>
      </p:sp>
    </p:spTree>
    <p:extLst>
      <p:ext uri="{BB962C8B-B14F-4D97-AF65-F5344CB8AC3E}">
        <p14:creationId xmlns:p14="http://schemas.microsoft.com/office/powerpoint/2010/main" val="1196255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27</a:t>
            </a:fld>
            <a:endParaRPr lang="en-GB"/>
          </a:p>
        </p:txBody>
      </p:sp>
    </p:spTree>
    <p:extLst>
      <p:ext uri="{BB962C8B-B14F-4D97-AF65-F5344CB8AC3E}">
        <p14:creationId xmlns:p14="http://schemas.microsoft.com/office/powerpoint/2010/main" val="967526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28</a:t>
            </a:fld>
            <a:endParaRPr lang="en-GB"/>
          </a:p>
        </p:txBody>
      </p:sp>
    </p:spTree>
    <p:extLst>
      <p:ext uri="{BB962C8B-B14F-4D97-AF65-F5344CB8AC3E}">
        <p14:creationId xmlns:p14="http://schemas.microsoft.com/office/powerpoint/2010/main" val="10777148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29</a:t>
            </a:fld>
            <a:endParaRPr lang="en-GB"/>
          </a:p>
        </p:txBody>
      </p:sp>
    </p:spTree>
    <p:extLst>
      <p:ext uri="{BB962C8B-B14F-4D97-AF65-F5344CB8AC3E}">
        <p14:creationId xmlns:p14="http://schemas.microsoft.com/office/powerpoint/2010/main" val="1087035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30</a:t>
            </a:fld>
            <a:endParaRPr lang="en-GB"/>
          </a:p>
        </p:txBody>
      </p:sp>
    </p:spTree>
    <p:extLst>
      <p:ext uri="{BB962C8B-B14F-4D97-AF65-F5344CB8AC3E}">
        <p14:creationId xmlns:p14="http://schemas.microsoft.com/office/powerpoint/2010/main" val="40271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a:t>
            </a:fld>
            <a:endParaRPr lang="en-GB"/>
          </a:p>
        </p:txBody>
      </p:sp>
    </p:spTree>
    <p:extLst>
      <p:ext uri="{BB962C8B-B14F-4D97-AF65-F5344CB8AC3E}">
        <p14:creationId xmlns:p14="http://schemas.microsoft.com/office/powerpoint/2010/main" val="153392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31</a:t>
            </a:fld>
            <a:endParaRPr lang="en-GB"/>
          </a:p>
        </p:txBody>
      </p:sp>
    </p:spTree>
    <p:extLst>
      <p:ext uri="{BB962C8B-B14F-4D97-AF65-F5344CB8AC3E}">
        <p14:creationId xmlns:p14="http://schemas.microsoft.com/office/powerpoint/2010/main" val="824380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32</a:t>
            </a:fld>
            <a:endParaRPr lang="en-GB"/>
          </a:p>
        </p:txBody>
      </p:sp>
    </p:spTree>
    <p:extLst>
      <p:ext uri="{BB962C8B-B14F-4D97-AF65-F5344CB8AC3E}">
        <p14:creationId xmlns:p14="http://schemas.microsoft.com/office/powerpoint/2010/main" val="27728622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34</a:t>
            </a:fld>
            <a:endParaRPr lang="en-GB"/>
          </a:p>
        </p:txBody>
      </p:sp>
    </p:spTree>
    <p:extLst>
      <p:ext uri="{BB962C8B-B14F-4D97-AF65-F5344CB8AC3E}">
        <p14:creationId xmlns:p14="http://schemas.microsoft.com/office/powerpoint/2010/main" val="39988699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35</a:t>
            </a:fld>
            <a:endParaRPr lang="en-GB"/>
          </a:p>
        </p:txBody>
      </p:sp>
    </p:spTree>
    <p:extLst>
      <p:ext uri="{BB962C8B-B14F-4D97-AF65-F5344CB8AC3E}">
        <p14:creationId xmlns:p14="http://schemas.microsoft.com/office/powerpoint/2010/main" val="15785514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36</a:t>
            </a:fld>
            <a:endParaRPr lang="en-GB"/>
          </a:p>
        </p:txBody>
      </p:sp>
    </p:spTree>
    <p:extLst>
      <p:ext uri="{BB962C8B-B14F-4D97-AF65-F5344CB8AC3E}">
        <p14:creationId xmlns:p14="http://schemas.microsoft.com/office/powerpoint/2010/main" val="34392796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37</a:t>
            </a:fld>
            <a:endParaRPr lang="en-GB"/>
          </a:p>
        </p:txBody>
      </p:sp>
    </p:spTree>
    <p:extLst>
      <p:ext uri="{BB962C8B-B14F-4D97-AF65-F5344CB8AC3E}">
        <p14:creationId xmlns:p14="http://schemas.microsoft.com/office/powerpoint/2010/main" val="35521410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38</a:t>
            </a:fld>
            <a:endParaRPr lang="en-GB"/>
          </a:p>
        </p:txBody>
      </p:sp>
    </p:spTree>
    <p:extLst>
      <p:ext uri="{BB962C8B-B14F-4D97-AF65-F5344CB8AC3E}">
        <p14:creationId xmlns:p14="http://schemas.microsoft.com/office/powerpoint/2010/main" val="27482734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39</a:t>
            </a:fld>
            <a:endParaRPr lang="en-GB"/>
          </a:p>
        </p:txBody>
      </p:sp>
    </p:spTree>
    <p:extLst>
      <p:ext uri="{BB962C8B-B14F-4D97-AF65-F5344CB8AC3E}">
        <p14:creationId xmlns:p14="http://schemas.microsoft.com/office/powerpoint/2010/main" val="23698940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40</a:t>
            </a:fld>
            <a:endParaRPr lang="en-GB"/>
          </a:p>
        </p:txBody>
      </p:sp>
    </p:spTree>
    <p:extLst>
      <p:ext uri="{BB962C8B-B14F-4D97-AF65-F5344CB8AC3E}">
        <p14:creationId xmlns:p14="http://schemas.microsoft.com/office/powerpoint/2010/main" val="36084536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41</a:t>
            </a:fld>
            <a:endParaRPr lang="en-GB"/>
          </a:p>
        </p:txBody>
      </p:sp>
    </p:spTree>
    <p:extLst>
      <p:ext uri="{BB962C8B-B14F-4D97-AF65-F5344CB8AC3E}">
        <p14:creationId xmlns:p14="http://schemas.microsoft.com/office/powerpoint/2010/main" val="83980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4</a:t>
            </a:fld>
            <a:endParaRPr lang="en-GB"/>
          </a:p>
        </p:txBody>
      </p:sp>
    </p:spTree>
    <p:extLst>
      <p:ext uri="{BB962C8B-B14F-4D97-AF65-F5344CB8AC3E}">
        <p14:creationId xmlns:p14="http://schemas.microsoft.com/office/powerpoint/2010/main" val="99032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42</a:t>
            </a:fld>
            <a:endParaRPr lang="en-GB"/>
          </a:p>
        </p:txBody>
      </p:sp>
    </p:spTree>
    <p:extLst>
      <p:ext uri="{BB962C8B-B14F-4D97-AF65-F5344CB8AC3E}">
        <p14:creationId xmlns:p14="http://schemas.microsoft.com/office/powerpoint/2010/main" val="25758259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43</a:t>
            </a:fld>
            <a:endParaRPr lang="en-GB"/>
          </a:p>
        </p:txBody>
      </p:sp>
    </p:spTree>
    <p:extLst>
      <p:ext uri="{BB962C8B-B14F-4D97-AF65-F5344CB8AC3E}">
        <p14:creationId xmlns:p14="http://schemas.microsoft.com/office/powerpoint/2010/main" val="27666346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44</a:t>
            </a:fld>
            <a:endParaRPr lang="en-GB"/>
          </a:p>
        </p:txBody>
      </p:sp>
    </p:spTree>
    <p:extLst>
      <p:ext uri="{BB962C8B-B14F-4D97-AF65-F5344CB8AC3E}">
        <p14:creationId xmlns:p14="http://schemas.microsoft.com/office/powerpoint/2010/main" val="24968315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45</a:t>
            </a:fld>
            <a:endParaRPr lang="en-GB"/>
          </a:p>
        </p:txBody>
      </p:sp>
    </p:spTree>
    <p:extLst>
      <p:ext uri="{BB962C8B-B14F-4D97-AF65-F5344CB8AC3E}">
        <p14:creationId xmlns:p14="http://schemas.microsoft.com/office/powerpoint/2010/main" val="10877707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46</a:t>
            </a:fld>
            <a:endParaRPr lang="en-GB"/>
          </a:p>
        </p:txBody>
      </p:sp>
    </p:spTree>
    <p:extLst>
      <p:ext uri="{BB962C8B-B14F-4D97-AF65-F5344CB8AC3E}">
        <p14:creationId xmlns:p14="http://schemas.microsoft.com/office/powerpoint/2010/main" val="27528986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47</a:t>
            </a:fld>
            <a:endParaRPr lang="en-GB"/>
          </a:p>
        </p:txBody>
      </p:sp>
    </p:spTree>
    <p:extLst>
      <p:ext uri="{BB962C8B-B14F-4D97-AF65-F5344CB8AC3E}">
        <p14:creationId xmlns:p14="http://schemas.microsoft.com/office/powerpoint/2010/main" val="12409296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48</a:t>
            </a:fld>
            <a:endParaRPr lang="en-GB"/>
          </a:p>
        </p:txBody>
      </p:sp>
    </p:spTree>
    <p:extLst>
      <p:ext uri="{BB962C8B-B14F-4D97-AF65-F5344CB8AC3E}">
        <p14:creationId xmlns:p14="http://schemas.microsoft.com/office/powerpoint/2010/main" val="9041341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49</a:t>
            </a:fld>
            <a:endParaRPr lang="en-GB"/>
          </a:p>
        </p:txBody>
      </p:sp>
    </p:spTree>
    <p:extLst>
      <p:ext uri="{BB962C8B-B14F-4D97-AF65-F5344CB8AC3E}">
        <p14:creationId xmlns:p14="http://schemas.microsoft.com/office/powerpoint/2010/main" val="22376239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50</a:t>
            </a:fld>
            <a:endParaRPr lang="en-GB"/>
          </a:p>
        </p:txBody>
      </p:sp>
    </p:spTree>
    <p:extLst>
      <p:ext uri="{BB962C8B-B14F-4D97-AF65-F5344CB8AC3E}">
        <p14:creationId xmlns:p14="http://schemas.microsoft.com/office/powerpoint/2010/main" val="41624276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51</a:t>
            </a:fld>
            <a:endParaRPr lang="en-GB"/>
          </a:p>
        </p:txBody>
      </p:sp>
    </p:spTree>
    <p:extLst>
      <p:ext uri="{BB962C8B-B14F-4D97-AF65-F5344CB8AC3E}">
        <p14:creationId xmlns:p14="http://schemas.microsoft.com/office/powerpoint/2010/main" val="192322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5</a:t>
            </a:fld>
            <a:endParaRPr lang="en-GB"/>
          </a:p>
        </p:txBody>
      </p:sp>
    </p:spTree>
    <p:extLst>
      <p:ext uri="{BB962C8B-B14F-4D97-AF65-F5344CB8AC3E}">
        <p14:creationId xmlns:p14="http://schemas.microsoft.com/office/powerpoint/2010/main" val="6033585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52</a:t>
            </a:fld>
            <a:endParaRPr lang="en-GB"/>
          </a:p>
        </p:txBody>
      </p:sp>
    </p:spTree>
    <p:extLst>
      <p:ext uri="{BB962C8B-B14F-4D97-AF65-F5344CB8AC3E}">
        <p14:creationId xmlns:p14="http://schemas.microsoft.com/office/powerpoint/2010/main" val="40651503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53</a:t>
            </a:fld>
            <a:endParaRPr lang="en-GB"/>
          </a:p>
        </p:txBody>
      </p:sp>
    </p:spTree>
    <p:extLst>
      <p:ext uri="{BB962C8B-B14F-4D97-AF65-F5344CB8AC3E}">
        <p14:creationId xmlns:p14="http://schemas.microsoft.com/office/powerpoint/2010/main" val="2966739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6</a:t>
            </a:fld>
            <a:endParaRPr lang="en-GB"/>
          </a:p>
        </p:txBody>
      </p:sp>
    </p:spTree>
    <p:extLst>
      <p:ext uri="{BB962C8B-B14F-4D97-AF65-F5344CB8AC3E}">
        <p14:creationId xmlns:p14="http://schemas.microsoft.com/office/powerpoint/2010/main" val="3080806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54D6DB-C20A-455A-AB46-888705DB1427}" type="slidenum">
              <a:rPr lang="en-GB" smtClean="0"/>
              <a:t>7</a:t>
            </a:fld>
            <a:endParaRPr lang="en-GB"/>
          </a:p>
        </p:txBody>
      </p:sp>
    </p:spTree>
    <p:extLst>
      <p:ext uri="{BB962C8B-B14F-4D97-AF65-F5344CB8AC3E}">
        <p14:creationId xmlns:p14="http://schemas.microsoft.com/office/powerpoint/2010/main" val="1558450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8</a:t>
            </a:fld>
            <a:endParaRPr lang="en-GB"/>
          </a:p>
        </p:txBody>
      </p:sp>
    </p:spTree>
    <p:extLst>
      <p:ext uri="{BB962C8B-B14F-4D97-AF65-F5344CB8AC3E}">
        <p14:creationId xmlns:p14="http://schemas.microsoft.com/office/powerpoint/2010/main" val="1055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54D6DB-C20A-455A-AB46-888705DB1427}" type="slidenum">
              <a:rPr lang="en-GB" smtClean="0"/>
              <a:t>9</a:t>
            </a:fld>
            <a:endParaRPr lang="en-GB"/>
          </a:p>
        </p:txBody>
      </p:sp>
    </p:spTree>
    <p:extLst>
      <p:ext uri="{BB962C8B-B14F-4D97-AF65-F5344CB8AC3E}">
        <p14:creationId xmlns:p14="http://schemas.microsoft.com/office/powerpoint/2010/main" val="372492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414095194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1639685525"/>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268563708"/>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6596FA-A49B-43BB-A408-03E190539441}"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2470371785"/>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6596FA-A49B-43BB-A408-03E190539441}"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369175425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6596FA-A49B-43BB-A408-03E190539441}" type="datetimeFigureOut">
              <a:rPr lang="en-GB" smtClean="0"/>
              <a:t>16/01/2019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722948206"/>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6596FA-A49B-43BB-A408-03E190539441}" type="datetimeFigureOut">
              <a:rPr lang="en-GB" smtClean="0"/>
              <a:t>16/01/2019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1439514990"/>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6596FA-A49B-43BB-A408-03E190539441}" type="datetimeFigureOut">
              <a:rPr lang="en-GB" smtClean="0"/>
              <a:t>16/01/2019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237836920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596FA-A49B-43BB-A408-03E190539441}" type="datetimeFigureOut">
              <a:rPr lang="en-GB" smtClean="0"/>
              <a:t>16/01/2019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1887585912"/>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596FA-A49B-43BB-A408-03E190539441}" type="datetimeFigureOut">
              <a:rPr lang="en-GB" smtClean="0"/>
              <a:t>16/01/2019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3256993130"/>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596FA-A49B-43BB-A408-03E190539441}" type="datetimeFigureOut">
              <a:rPr lang="en-GB" smtClean="0"/>
              <a:t>16/01/2019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6EA963-3AAA-46F4-BF97-652B65CF5669}" type="slidenum">
              <a:rPr lang="en-GB" smtClean="0"/>
              <a:t>‹#›</a:t>
            </a:fld>
            <a:endParaRPr lang="en-GB"/>
          </a:p>
        </p:txBody>
      </p:sp>
    </p:spTree>
    <p:extLst>
      <p:ext uri="{BB962C8B-B14F-4D97-AF65-F5344CB8AC3E}">
        <p14:creationId xmlns:p14="http://schemas.microsoft.com/office/powerpoint/2010/main" val="3558287296"/>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596FA-A49B-43BB-A408-03E190539441}" type="datetimeFigureOut">
              <a:rPr lang="en-GB" smtClean="0"/>
              <a:t>16/01/2019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EA963-3AAA-46F4-BF97-652B65CF5669}" type="slidenum">
              <a:rPr lang="en-GB" smtClean="0"/>
              <a:t>‹#›</a:t>
            </a:fld>
            <a:endParaRPr lang="en-GB"/>
          </a:p>
        </p:txBody>
      </p:sp>
    </p:spTree>
    <p:extLst>
      <p:ext uri="{BB962C8B-B14F-4D97-AF65-F5344CB8AC3E}">
        <p14:creationId xmlns:p14="http://schemas.microsoft.com/office/powerpoint/2010/main" val="155905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mailto:DataProtection@parkinsons.org.uk" TargetMode="External"/><Relationship Id="rId2" Type="http://schemas.openxmlformats.org/officeDocument/2006/relationships/hyperlink" Target="http://www.parkinsonsuk.org/privacy"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dataprotection@parkinsons.org.uk"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7464"/>
          </a:xfrm>
          <a:prstGeom prst="rect">
            <a:avLst/>
          </a:prstGeom>
        </p:spPr>
      </p:pic>
      <p:sp>
        <p:nvSpPr>
          <p:cNvPr id="4" name="TextBox 3"/>
          <p:cNvSpPr txBox="1"/>
          <p:nvPr/>
        </p:nvSpPr>
        <p:spPr>
          <a:xfrm>
            <a:off x="395536" y="1296576"/>
            <a:ext cx="8352928" cy="1036181"/>
          </a:xfrm>
          <a:prstGeom prst="rect">
            <a:avLst/>
          </a:prstGeom>
          <a:noFill/>
        </p:spPr>
        <p:txBody>
          <a:bodyPr wrap="square" rtlCol="0" anchor="t">
            <a:spAutoFit/>
          </a:bodyPr>
          <a:lstStyle/>
          <a:p>
            <a:pPr>
              <a:lnSpc>
                <a:spcPts val="4000"/>
              </a:lnSpc>
            </a:pPr>
            <a:r>
              <a:rPr lang="en-GB" sz="4400" b="1" dirty="0">
                <a:solidFill>
                  <a:schemeClr val="bg1"/>
                </a:solidFill>
                <a:latin typeface="Arial" panose="020B0604020202020204" pitchFamily="34" charset="0"/>
                <a:cs typeface="Arial" panose="020B0604020202020204" pitchFamily="34" charset="0"/>
              </a:rPr>
              <a:t>Our information matters</a:t>
            </a:r>
            <a:endParaRPr lang="en-GB" sz="6000" b="1" dirty="0">
              <a:solidFill>
                <a:schemeClr val="bg1"/>
              </a:solidFill>
              <a:latin typeface="Arial" panose="020B0604020202020204" pitchFamily="34" charset="0"/>
              <a:cs typeface="Arial" panose="020B0604020202020204" pitchFamily="34" charset="0"/>
            </a:endParaRPr>
          </a:p>
          <a:p>
            <a:r>
              <a:rPr lang="en-GB" sz="2800" dirty="0">
                <a:solidFill>
                  <a:schemeClr val="bg1"/>
                </a:solidFill>
                <a:latin typeface="Arial"/>
                <a:cs typeface="Arial"/>
              </a:rPr>
              <a:t>How to ensure we are working safely with data</a:t>
            </a:r>
          </a:p>
        </p:txBody>
      </p:sp>
    </p:spTree>
    <p:extLst>
      <p:ext uri="{BB962C8B-B14F-4D97-AF65-F5344CB8AC3E}">
        <p14:creationId xmlns:p14="http://schemas.microsoft.com/office/powerpoint/2010/main" val="9272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2308324"/>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p>
          <a:p>
            <a:r>
              <a:rPr lang="en-GB" b="1" dirty="0">
                <a:solidFill>
                  <a:srgbClr val="00B050"/>
                </a:solidFill>
                <a:latin typeface="Arial" panose="020B0604020202020204" pitchFamily="34" charset="0"/>
                <a:cs typeface="Arial" panose="020B0604020202020204" pitchFamily="34" charset="0"/>
              </a:rPr>
              <a:t>				c. 25 May 2018	</a:t>
            </a:r>
            <a:r>
              <a:rPr lang="en-GB" b="1"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r>
              <a:rPr lang="en-GB" b="1" dirty="0">
                <a:latin typeface="Arial" panose="020B0604020202020204" pitchFamily="34" charset="0"/>
                <a:cs typeface="Arial" panose="020B0604020202020204" pitchFamily="34" charset="0"/>
              </a:rPr>
              <a:t>Yes or No </a:t>
            </a: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Tree>
    <p:extLst>
      <p:ext uri="{BB962C8B-B14F-4D97-AF65-F5344CB8AC3E}">
        <p14:creationId xmlns:p14="http://schemas.microsoft.com/office/powerpoint/2010/main" val="318166654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47732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p>
          <a:p>
            <a:r>
              <a:rPr lang="en-GB" b="1" dirty="0">
                <a:solidFill>
                  <a:srgbClr val="00B050"/>
                </a:solidFill>
                <a:latin typeface="Arial" panose="020B0604020202020204" pitchFamily="34" charset="0"/>
                <a:cs typeface="Arial" panose="020B0604020202020204" pitchFamily="34" charset="0"/>
              </a:rPr>
              <a:t>				c. 25 May 2018	</a:t>
            </a:r>
            <a:endParaRPr lang="en-GB"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
        <p:nvSpPr>
          <p:cNvPr id="10" name="TextBox 9">
            <a:extLst>
              <a:ext uri="{FF2B5EF4-FFF2-40B4-BE49-F238E27FC236}">
                <a16:creationId xmlns:a16="http://schemas.microsoft.com/office/drawing/2014/main" id="{FF6C2806-F886-428C-8D6F-2AA7B168FC4C}"/>
              </a:ext>
            </a:extLst>
          </p:cNvPr>
          <p:cNvSpPr txBox="1"/>
          <p:nvPr/>
        </p:nvSpPr>
        <p:spPr>
          <a:xfrm>
            <a:off x="4114799" y="4525691"/>
            <a:ext cx="772885"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Yes</a:t>
            </a:r>
          </a:p>
        </p:txBody>
      </p:sp>
    </p:spTree>
    <p:extLst>
      <p:ext uri="{BB962C8B-B14F-4D97-AF65-F5344CB8AC3E}">
        <p14:creationId xmlns:p14="http://schemas.microsoft.com/office/powerpoint/2010/main" val="284555258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47732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p>
          <a:p>
            <a:r>
              <a:rPr lang="en-GB" b="1" dirty="0">
                <a:solidFill>
                  <a:srgbClr val="00B050"/>
                </a:solidFill>
                <a:latin typeface="Arial" panose="020B0604020202020204" pitchFamily="34" charset="0"/>
                <a:cs typeface="Arial" panose="020B0604020202020204" pitchFamily="34" charset="0"/>
              </a:rPr>
              <a:t>				c. 25 May 2018	</a:t>
            </a:r>
            <a:endParaRPr lang="en-GB"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a:t>
            </a:r>
          </a:p>
          <a:p>
            <a:r>
              <a:rPr lang="en-GB"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
        <p:nvSpPr>
          <p:cNvPr id="10" name="TextBox 9">
            <a:extLst>
              <a:ext uri="{FF2B5EF4-FFF2-40B4-BE49-F238E27FC236}">
                <a16:creationId xmlns:a16="http://schemas.microsoft.com/office/drawing/2014/main" id="{FF6C2806-F886-428C-8D6F-2AA7B168FC4C}"/>
              </a:ext>
            </a:extLst>
          </p:cNvPr>
          <p:cNvSpPr txBox="1"/>
          <p:nvPr/>
        </p:nvSpPr>
        <p:spPr>
          <a:xfrm>
            <a:off x="4114799" y="4525691"/>
            <a:ext cx="772885"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Yes</a:t>
            </a:r>
          </a:p>
        </p:txBody>
      </p:sp>
      <p:sp>
        <p:nvSpPr>
          <p:cNvPr id="11" name="TextBox 10">
            <a:extLst>
              <a:ext uri="{FF2B5EF4-FFF2-40B4-BE49-F238E27FC236}">
                <a16:creationId xmlns:a16="http://schemas.microsoft.com/office/drawing/2014/main" id="{BC3AC675-DF37-4C69-854B-842E6A018B88}"/>
              </a:ext>
            </a:extLst>
          </p:cNvPr>
          <p:cNvSpPr txBox="1"/>
          <p:nvPr/>
        </p:nvSpPr>
        <p:spPr>
          <a:xfrm>
            <a:off x="4121894" y="5654003"/>
            <a:ext cx="4087401" cy="369332"/>
          </a:xfrm>
          <a:prstGeom prst="rect">
            <a:avLst/>
          </a:prstGeom>
          <a:noFill/>
        </p:spPr>
        <p:txBody>
          <a:bodyPr wrap="none" rtlCol="0">
            <a:spAutoFit/>
          </a:bodyPr>
          <a:lstStyle/>
          <a:p>
            <a:r>
              <a:rPr lang="en-GB" b="1" dirty="0">
                <a:solidFill>
                  <a:srgbClr val="00B050"/>
                </a:solidFill>
                <a:latin typeface="Arial" panose="020B0604020202020204" pitchFamily="34" charset="0"/>
                <a:cs typeface="Arial" panose="020B0604020202020204" pitchFamily="34" charset="0"/>
              </a:rPr>
              <a:t>b. the public’s personal information</a:t>
            </a:r>
          </a:p>
        </p:txBody>
      </p:sp>
    </p:spTree>
    <p:extLst>
      <p:ext uri="{BB962C8B-B14F-4D97-AF65-F5344CB8AC3E}">
        <p14:creationId xmlns:p14="http://schemas.microsoft.com/office/powerpoint/2010/main" val="249760231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120032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b. is a set of guidelines suggesting how data should be handled</a:t>
            </a:r>
          </a:p>
          <a:p>
            <a:r>
              <a:rPr lang="en-GB" b="1" dirty="0">
                <a:latin typeface="Arial" panose="020B0604020202020204" pitchFamily="34" charset="0"/>
                <a:cs typeface="Arial" panose="020B0604020202020204" pitchFamily="34" charset="0"/>
              </a:rPr>
              <a:t>	c. doesn’t apply to charities</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True or False </a:t>
            </a:r>
          </a:p>
        </p:txBody>
      </p:sp>
    </p:spTree>
    <p:extLst>
      <p:ext uri="{BB962C8B-B14F-4D97-AF65-F5344CB8AC3E}">
        <p14:creationId xmlns:p14="http://schemas.microsoft.com/office/powerpoint/2010/main" val="9359812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True or False </a:t>
            </a:r>
          </a:p>
        </p:txBody>
      </p:sp>
    </p:spTree>
    <p:extLst>
      <p:ext uri="{BB962C8B-B14F-4D97-AF65-F5344CB8AC3E}">
        <p14:creationId xmlns:p14="http://schemas.microsoft.com/office/powerpoint/2010/main" val="21612318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False</a:t>
            </a:r>
            <a:r>
              <a:rPr lang="en-GB"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1151848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5. The General Data Protection Regulation:</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a. is the law setting out how data must be handled</a:t>
            </a:r>
          </a:p>
          <a:p>
            <a:r>
              <a:rPr lang="en-GB" b="1"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300624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6. General Data Protection Regulation only applies to data held on computers.</a:t>
            </a:r>
          </a:p>
          <a:p>
            <a:r>
              <a:rPr lang="en-GB" dirty="0">
                <a:latin typeface="Arial" panose="020B0604020202020204" pitchFamily="34" charset="0"/>
                <a:cs typeface="Arial" panose="020B0604020202020204" pitchFamily="34" charset="0"/>
              </a:rPr>
              <a:t>	 			             </a:t>
            </a:r>
            <a:r>
              <a:rPr lang="en-GB" b="1" dirty="0">
                <a:solidFill>
                  <a:srgbClr val="00B050"/>
                </a:solidFill>
                <a:latin typeface="Arial" panose="020B0604020202020204" pitchFamily="34" charset="0"/>
                <a:cs typeface="Arial" panose="020B0604020202020204" pitchFamily="34" charset="0"/>
              </a:rPr>
              <a:t>False</a:t>
            </a:r>
            <a:r>
              <a:rPr lang="en-GB" b="1" dirty="0">
                <a:latin typeface="Arial" panose="020B0604020202020204" pitchFamily="34" charset="0"/>
                <a:cs typeface="Arial" panose="020B0604020202020204" pitchFamily="34" charset="0"/>
              </a:rPr>
              <a:t> </a:t>
            </a:r>
          </a:p>
        </p:txBody>
      </p:sp>
      <p:sp>
        <p:nvSpPr>
          <p:cNvPr id="9" name="Rectangle 8">
            <a:extLst>
              <a:ext uri="{FF2B5EF4-FFF2-40B4-BE49-F238E27FC236}">
                <a16:creationId xmlns:a16="http://schemas.microsoft.com/office/drawing/2014/main" id="{67054297-A66A-4F30-9468-A7D7F2AC86FA}"/>
              </a:ext>
            </a:extLst>
          </p:cNvPr>
          <p:cNvSpPr/>
          <p:nvPr/>
        </p:nvSpPr>
        <p:spPr>
          <a:xfrm>
            <a:off x="-497436" y="4306988"/>
            <a:ext cx="10297144" cy="167189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000000"/>
                </a:solidFill>
                <a:latin typeface="Arial" panose="020B0604020202020204" pitchFamily="34" charset="0"/>
                <a:cs typeface="Arial" panose="020B0604020202020204" pitchFamily="34" charset="0"/>
              </a:rPr>
              <a:t>You have completed module one of your training. </a:t>
            </a:r>
            <a:endParaRPr lang="en-GB" dirty="0">
              <a:solidFill>
                <a:srgbClr val="000000"/>
              </a:solidFill>
              <a:latin typeface="Calibri"/>
              <a:cs typeface="Calibri"/>
            </a:endParaRPr>
          </a:p>
        </p:txBody>
      </p:sp>
    </p:spTree>
    <p:extLst>
      <p:ext uri="{BB962C8B-B14F-4D97-AF65-F5344CB8AC3E}">
        <p14:creationId xmlns:p14="http://schemas.microsoft.com/office/powerpoint/2010/main" val="197243259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29" y="4765"/>
            <a:ext cx="9607031" cy="685323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5400" b="1" dirty="0">
              <a:latin typeface="Arial"/>
              <a:cs typeface="Arial"/>
            </a:endParaRPr>
          </a:p>
        </p:txBody>
      </p:sp>
      <p:sp>
        <p:nvSpPr>
          <p:cNvPr id="2" name="TextBox 1">
            <a:extLst>
              <a:ext uri="{FF2B5EF4-FFF2-40B4-BE49-F238E27FC236}">
                <a16:creationId xmlns:a16="http://schemas.microsoft.com/office/drawing/2014/main" id="{11CE4719-71CD-4309-B36B-60FF6BAE5740}"/>
              </a:ext>
            </a:extLst>
          </p:cNvPr>
          <p:cNvSpPr txBox="1"/>
          <p:nvPr/>
        </p:nvSpPr>
        <p:spPr>
          <a:xfrm>
            <a:off x="626853" y="2057400"/>
            <a:ext cx="8925464" cy="25853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5400" b="1" dirty="0">
                <a:solidFill>
                  <a:srgbClr val="FFFFFF"/>
                </a:solidFill>
                <a:latin typeface="Arial"/>
                <a:cs typeface="Arial"/>
              </a:rPr>
              <a:t>MODULE 2</a:t>
            </a:r>
            <a:endParaRPr lang="en-US" sz="5400" dirty="0">
              <a:solidFill>
                <a:srgbClr val="FFFFFF"/>
              </a:solidFill>
              <a:latin typeface="Arial"/>
              <a:cs typeface="Arial"/>
            </a:endParaRPr>
          </a:p>
          <a:p>
            <a:r>
              <a:rPr lang="en-GB" sz="5400" dirty="0">
                <a:solidFill>
                  <a:srgbClr val="FFFFFF"/>
                </a:solidFill>
                <a:latin typeface="Arial"/>
                <a:cs typeface="Arial"/>
              </a:rPr>
              <a:t>Types of data and how </a:t>
            </a:r>
            <a:br>
              <a:rPr lang="en-GB" sz="5400" dirty="0">
                <a:solidFill>
                  <a:srgbClr val="FFFFFF"/>
                </a:solidFill>
                <a:latin typeface="Arial"/>
                <a:cs typeface="Arial"/>
              </a:rPr>
            </a:br>
            <a:r>
              <a:rPr lang="en-GB" sz="5400" dirty="0">
                <a:solidFill>
                  <a:srgbClr val="FFFFFF"/>
                </a:solidFill>
                <a:latin typeface="Arial"/>
                <a:cs typeface="Arial"/>
              </a:rPr>
              <a:t>to recognise them</a:t>
            </a:r>
            <a:r>
              <a:rPr lang="en-US" sz="5400" dirty="0">
                <a:solidFill>
                  <a:srgbClr val="FFFFFF"/>
                </a:solidFill>
                <a:latin typeface="Arial"/>
                <a:cs typeface="Arial"/>
              </a:rPr>
              <a:t> </a:t>
            </a:r>
          </a:p>
        </p:txBody>
      </p:sp>
    </p:spTree>
    <p:extLst>
      <p:ext uri="{BB962C8B-B14F-4D97-AF65-F5344CB8AC3E}">
        <p14:creationId xmlns:p14="http://schemas.microsoft.com/office/powerpoint/2010/main" val="184771425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Types of information</a:t>
            </a:r>
          </a:p>
        </p:txBody>
      </p:sp>
      <p:sp>
        <p:nvSpPr>
          <p:cNvPr id="5" name="TextBox 4">
            <a:extLst>
              <a:ext uri="{FF2B5EF4-FFF2-40B4-BE49-F238E27FC236}">
                <a16:creationId xmlns:a16="http://schemas.microsoft.com/office/drawing/2014/main" id="{7386295D-51AC-42E0-B8A8-016D6FF003B2}"/>
              </a:ext>
            </a:extLst>
          </p:cNvPr>
          <p:cNvSpPr txBox="1"/>
          <p:nvPr/>
        </p:nvSpPr>
        <p:spPr>
          <a:xfrm>
            <a:off x="503548" y="1580014"/>
            <a:ext cx="8136904" cy="4801314"/>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Under the GDPR there are  certain types of information which are considered particularly sensitive, that need to be considered in a slightly different way. This doesn’t mean other personal information isn’t important, but we need to be especially mindful when collecting, managing and storing sensitive information. </a:t>
            </a:r>
          </a:p>
          <a:p>
            <a:endParaRPr lang="en-GB" dirty="0">
              <a:latin typeface="Arial" panose="020B0604020202020204" pitchFamily="34" charset="0"/>
              <a:cs typeface="Arial" panose="020B0604020202020204" pitchFamily="34" charset="0"/>
            </a:endParaRPr>
          </a:p>
          <a:p>
            <a:r>
              <a:rPr lang="en-GB" b="1" dirty="0">
                <a:solidFill>
                  <a:srgbClr val="00B0F0"/>
                </a:solidFill>
                <a:latin typeface="Arial" panose="020B0604020202020204" pitchFamily="34" charset="0"/>
                <a:cs typeface="Arial" panose="020B0604020202020204" pitchFamily="34" charset="0"/>
              </a:rPr>
              <a:t>Personal information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Personal information is information which might help identify a specific person, especially when used in conjunction with other bits of personal information you hold. </a:t>
            </a:r>
          </a:p>
          <a:p>
            <a:endParaRPr lang="en-GB" dirty="0">
              <a:latin typeface="Arial" panose="020B0604020202020204" pitchFamily="34" charset="0"/>
              <a:cs typeface="Arial" panose="020B0604020202020204" pitchFamily="34" charset="0"/>
            </a:endParaRPr>
          </a:p>
          <a:p>
            <a:r>
              <a:rPr lang="en-GB" b="1" dirty="0">
                <a:solidFill>
                  <a:srgbClr val="00B0F0"/>
                </a:solidFill>
                <a:latin typeface="Arial" panose="020B0604020202020204" pitchFamily="34" charset="0"/>
                <a:cs typeface="Arial" panose="020B0604020202020204" pitchFamily="34" charset="0"/>
              </a:rPr>
              <a:t>Sensitive personal information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Sensitive personal information is information which might help someone form a biased opinion or be used to discriminate against somebody.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77873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Types of information</a:t>
            </a:r>
          </a:p>
        </p:txBody>
      </p:sp>
      <p:sp>
        <p:nvSpPr>
          <p:cNvPr id="5" name="TextBox 4">
            <a:extLst>
              <a:ext uri="{FF2B5EF4-FFF2-40B4-BE49-F238E27FC236}">
                <a16:creationId xmlns:a16="http://schemas.microsoft.com/office/drawing/2014/main" id="{7386295D-51AC-42E0-B8A8-016D6FF003B2}"/>
              </a:ext>
            </a:extLst>
          </p:cNvPr>
          <p:cNvSpPr txBox="1"/>
          <p:nvPr/>
        </p:nvSpPr>
        <p:spPr>
          <a:xfrm>
            <a:off x="503548" y="1777228"/>
            <a:ext cx="8136904" cy="397031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When working with different types of information we need to consider what can be interpreted or inferred when we combine them.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For example, the names John or Jane Smith might not be all that sensitive in isolation, after all there are many people in the world with that name.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However, if you receive a newsletter from your Parkinson’s UK local group and you can see John or Jane Smith’s email address copied in you can begin to make some assumptions, including where they might live, that they have a close connection to Parkinson’s and you now have their email address to contact them.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can quickly begin to build a picture of people based on any information we receive about them. </a:t>
            </a:r>
          </a:p>
        </p:txBody>
      </p:sp>
    </p:spTree>
    <p:extLst>
      <p:ext uri="{BB962C8B-B14F-4D97-AF65-F5344CB8AC3E}">
        <p14:creationId xmlns:p14="http://schemas.microsoft.com/office/powerpoint/2010/main" val="175347581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Arial" panose="020B0604020202020204" pitchFamily="34" charset="0"/>
                <a:cs typeface="Arial" panose="020B0604020202020204" pitchFamily="34" charset="0"/>
              </a:rPr>
              <a:t>	Content of this training	</a:t>
            </a:r>
            <a:endParaRPr lang="en-GB" sz="3200" b="1" dirty="0">
              <a:latin typeface="Arial" panose="020B0604020202020204" pitchFamily="34" charset="0"/>
              <a:cs typeface="Arial" pitchFamily="34" charset="0"/>
            </a:endParaRPr>
          </a:p>
        </p:txBody>
      </p:sp>
      <p:sp>
        <p:nvSpPr>
          <p:cNvPr id="3" name="TextBox 2">
            <a:extLst>
              <a:ext uri="{FF2B5EF4-FFF2-40B4-BE49-F238E27FC236}">
                <a16:creationId xmlns:a16="http://schemas.microsoft.com/office/drawing/2014/main" id="{625CFE41-CC23-40AB-9AD5-A53B527DAAEA}"/>
              </a:ext>
            </a:extLst>
          </p:cNvPr>
          <p:cNvSpPr txBox="1"/>
          <p:nvPr/>
        </p:nvSpPr>
        <p:spPr>
          <a:xfrm>
            <a:off x="431540" y="1447198"/>
            <a:ext cx="8352928" cy="1887696"/>
          </a:xfrm>
          <a:prstGeom prst="rect">
            <a:avLst/>
          </a:prstGeom>
          <a:noFill/>
        </p:spPr>
        <p:txBody>
          <a:bodyPr wrap="square" rtlCol="0" anchor="t">
            <a:spAutoFit/>
          </a:bodyPr>
          <a:lstStyle/>
          <a:p>
            <a:pPr marL="342900" indent="-3429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What is meant by ‘data protection’? </a:t>
            </a:r>
          </a:p>
          <a:p>
            <a:pPr marL="342900" indent="-3429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The risks of breaking data protection regulations.</a:t>
            </a:r>
          </a:p>
          <a:p>
            <a:pPr marL="342900" indent="-3429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Guidance on how to identify different types of information. </a:t>
            </a:r>
          </a:p>
          <a:p>
            <a:pPr marL="342900" indent="-3429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Practical tips on effective safe practices. </a:t>
            </a:r>
          </a:p>
          <a:p>
            <a:pPr marL="342900" indent="-3429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Where to go for support and how to report a breach.</a:t>
            </a:r>
          </a:p>
        </p:txBody>
      </p:sp>
      <p:sp>
        <p:nvSpPr>
          <p:cNvPr id="5" name="Rectangle 4">
            <a:extLst>
              <a:ext uri="{FF2B5EF4-FFF2-40B4-BE49-F238E27FC236}">
                <a16:creationId xmlns:a16="http://schemas.microsoft.com/office/drawing/2014/main" id="{9711FF06-7165-42CD-A2BF-A5E3005C459D}"/>
              </a:ext>
            </a:extLst>
          </p:cNvPr>
          <p:cNvSpPr/>
          <p:nvPr/>
        </p:nvSpPr>
        <p:spPr>
          <a:xfrm>
            <a:off x="-540568" y="3609563"/>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Arial" panose="020B0604020202020204" pitchFamily="34" charset="0"/>
                <a:cs typeface="Arial" panose="020B0604020202020204" pitchFamily="34" charset="0"/>
              </a:rPr>
              <a:t>	Outcomes of this training	</a:t>
            </a:r>
            <a:endParaRPr lang="en-GB" sz="3200" b="1" dirty="0">
              <a:latin typeface="Arial" panose="020B0604020202020204" pitchFamily="34" charset="0"/>
              <a:cs typeface="Arial" pitchFamily="34" charset="0"/>
            </a:endParaRPr>
          </a:p>
        </p:txBody>
      </p:sp>
      <p:sp>
        <p:nvSpPr>
          <p:cNvPr id="7" name="TextBox 6">
            <a:extLst>
              <a:ext uri="{FF2B5EF4-FFF2-40B4-BE49-F238E27FC236}">
                <a16:creationId xmlns:a16="http://schemas.microsoft.com/office/drawing/2014/main" id="{3FCE6976-0971-47A1-AB89-A8A6F3B95B76}"/>
              </a:ext>
            </a:extLst>
          </p:cNvPr>
          <p:cNvSpPr txBox="1"/>
          <p:nvPr/>
        </p:nvSpPr>
        <p:spPr>
          <a:xfrm>
            <a:off x="431540" y="4538116"/>
            <a:ext cx="8352928" cy="2131353"/>
          </a:xfrm>
          <a:prstGeom prst="rect">
            <a:avLst/>
          </a:prstGeom>
          <a:noFill/>
        </p:spPr>
        <p:txBody>
          <a:bodyPr wrap="square" rtlCol="0" anchor="t">
            <a:spAutoFit/>
          </a:bodyPr>
          <a:lstStyle/>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feel confident in your role and handling different types of data</a:t>
            </a:r>
            <a:r>
              <a:rPr lang="en-GB" sz="2000" dirty="0">
                <a:latin typeface="Arial"/>
                <a:cs typeface="Arial"/>
              </a:rPr>
              <a:t>.</a:t>
            </a:r>
            <a:endParaRPr lang="en-US" sz="2000" dirty="0">
              <a:cs typeface="Calibri"/>
            </a:endParaRP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understand the boundaries on using data.</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be able to implement measures to ensure the security of the data you hold.</a:t>
            </a:r>
          </a:p>
          <a:p>
            <a:pPr marL="457200" indent="-457200">
              <a:spcAft>
                <a:spcPts val="500"/>
              </a:spcAft>
              <a:buFont typeface="Arial" panose="020B0604020202020204" pitchFamily="34" charset="0"/>
              <a:buChar char="•"/>
            </a:pPr>
            <a:r>
              <a:rPr lang="en-GB" sz="2000" dirty="0">
                <a:latin typeface="Arial" panose="020B0604020202020204" pitchFamily="34" charset="0"/>
                <a:cs typeface="Arial" panose="020B0604020202020204" pitchFamily="34" charset="0"/>
              </a:rPr>
              <a:t>You will know where to get support around data protection.</a:t>
            </a:r>
          </a:p>
        </p:txBody>
      </p:sp>
    </p:spTree>
    <p:extLst>
      <p:ext uri="{BB962C8B-B14F-4D97-AF65-F5344CB8AC3E}">
        <p14:creationId xmlns:p14="http://schemas.microsoft.com/office/powerpoint/2010/main" val="258268459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5E9EFCB-FE36-4EB4-A7D9-793E5AFFB2D8}"/>
              </a:ext>
            </a:extLst>
          </p:cNvPr>
          <p:cNvGraphicFramePr>
            <a:graphicFrameLocks noGrp="1"/>
          </p:cNvGraphicFramePr>
          <p:nvPr>
            <p:extLst>
              <p:ext uri="{D42A27DB-BD31-4B8C-83A1-F6EECF244321}">
                <p14:modId xmlns:p14="http://schemas.microsoft.com/office/powerpoint/2010/main" val="2061446325"/>
              </p:ext>
            </p:extLst>
          </p:nvPr>
        </p:nvGraphicFramePr>
        <p:xfrm>
          <a:off x="899592" y="2198477"/>
          <a:ext cx="7416824" cy="4426808"/>
        </p:xfrm>
        <a:graphic>
          <a:graphicData uri="http://schemas.openxmlformats.org/drawingml/2006/table">
            <a:tbl>
              <a:tblPr firstRow="1" bandRow="1">
                <a:tableStyleId>{5C22544A-7EE6-4342-B048-85BDC9FD1C3A}</a:tableStyleId>
              </a:tblPr>
              <a:tblGrid>
                <a:gridCol w="3888432">
                  <a:extLst>
                    <a:ext uri="{9D8B030D-6E8A-4147-A177-3AD203B41FA5}">
                      <a16:colId xmlns:a16="http://schemas.microsoft.com/office/drawing/2014/main" val="3367380131"/>
                    </a:ext>
                  </a:extLst>
                </a:gridCol>
                <a:gridCol w="3528392">
                  <a:extLst>
                    <a:ext uri="{9D8B030D-6E8A-4147-A177-3AD203B41FA5}">
                      <a16:colId xmlns:a16="http://schemas.microsoft.com/office/drawing/2014/main" val="3595481080"/>
                    </a:ext>
                  </a:extLst>
                </a:gridCol>
              </a:tblGrid>
              <a:tr h="454559">
                <a:tc>
                  <a:txBody>
                    <a:bodyPr/>
                    <a:lstStyle/>
                    <a:p>
                      <a:pPr>
                        <a:buNone/>
                      </a:pPr>
                      <a:r>
                        <a:rPr lang="en-GB" sz="1600" b="1" dirty="0">
                          <a:latin typeface="Arial"/>
                        </a:rPr>
                        <a:t>Personal information</a:t>
                      </a:r>
                    </a:p>
                  </a:txBody>
                  <a:tcPr>
                    <a:solidFill>
                      <a:srgbClr val="00B0F0"/>
                    </a:solidFill>
                  </a:tcPr>
                </a:tc>
                <a:tc>
                  <a:txBody>
                    <a:bodyPr/>
                    <a:lstStyle/>
                    <a:p>
                      <a:pPr>
                        <a:buNone/>
                      </a:pPr>
                      <a:r>
                        <a:rPr lang="en-GB" sz="1600" dirty="0">
                          <a:latin typeface="Arial"/>
                        </a:rPr>
                        <a:t>Sensitive personal information</a:t>
                      </a:r>
                    </a:p>
                  </a:txBody>
                  <a:tcPr>
                    <a:solidFill>
                      <a:srgbClr val="00B0F0"/>
                    </a:solidFill>
                  </a:tcPr>
                </a:tc>
                <a:extLst>
                  <a:ext uri="{0D108BD9-81ED-4DB2-BD59-A6C34878D82A}">
                    <a16:rowId xmlns:a16="http://schemas.microsoft.com/office/drawing/2014/main" val="2916461986"/>
                  </a:ext>
                </a:extLst>
              </a:tr>
              <a:tr h="259748">
                <a:tc>
                  <a:txBody>
                    <a:bodyPr/>
                    <a:lstStyle/>
                    <a:p>
                      <a:r>
                        <a:rPr lang="en-GB" sz="1600" dirty="0">
                          <a:latin typeface="Arial" panose="020B0604020202020204" pitchFamily="34" charset="0"/>
                          <a:cs typeface="Arial" panose="020B0604020202020204" pitchFamily="34" charset="0"/>
                        </a:rPr>
                        <a:t>Name</a:t>
                      </a:r>
                    </a:p>
                  </a:txBody>
                  <a:tcPr>
                    <a:solidFill>
                      <a:schemeClr val="accent5">
                        <a:lumMod val="20000"/>
                        <a:lumOff val="80000"/>
                      </a:schemeClr>
                    </a:solidFill>
                  </a:tcPr>
                </a:tc>
                <a:tc>
                  <a:txBody>
                    <a:bodyPr/>
                    <a:lstStyle/>
                    <a:p>
                      <a:pPr>
                        <a:buNone/>
                      </a:pPr>
                      <a:r>
                        <a:rPr lang="en-GB" sz="1600" dirty="0">
                          <a:latin typeface="Arial"/>
                          <a:cs typeface="Arial"/>
                        </a:rPr>
                        <a:t>Race</a:t>
                      </a:r>
                    </a:p>
                  </a:txBody>
                  <a:tcPr>
                    <a:solidFill>
                      <a:schemeClr val="accent5">
                        <a:lumMod val="20000"/>
                        <a:lumOff val="80000"/>
                      </a:schemeClr>
                    </a:solidFill>
                  </a:tcPr>
                </a:tc>
                <a:extLst>
                  <a:ext uri="{0D108BD9-81ED-4DB2-BD59-A6C34878D82A}">
                    <a16:rowId xmlns:a16="http://schemas.microsoft.com/office/drawing/2014/main" val="988335999"/>
                  </a:ext>
                </a:extLst>
              </a:tr>
              <a:tr h="259748">
                <a:tc>
                  <a:txBody>
                    <a:bodyPr/>
                    <a:lstStyle/>
                    <a:p>
                      <a:r>
                        <a:rPr lang="en-GB" sz="1600" dirty="0">
                          <a:latin typeface="Arial" panose="020B0604020202020204" pitchFamily="34" charset="0"/>
                          <a:cs typeface="Arial" panose="020B0604020202020204" pitchFamily="34" charset="0"/>
                        </a:rPr>
                        <a:t>Address</a:t>
                      </a:r>
                    </a:p>
                  </a:txBody>
                  <a:tcPr>
                    <a:solidFill>
                      <a:schemeClr val="accent5">
                        <a:lumMod val="20000"/>
                        <a:lumOff val="80000"/>
                      </a:schemeClr>
                    </a:solidFill>
                  </a:tcPr>
                </a:tc>
                <a:tc>
                  <a:txBody>
                    <a:bodyPr/>
                    <a:lstStyle/>
                    <a:p>
                      <a:pPr>
                        <a:buNone/>
                      </a:pPr>
                      <a:r>
                        <a:rPr lang="en-GB" sz="1600" dirty="0">
                          <a:latin typeface="Arial"/>
                          <a:cs typeface="Arial"/>
                        </a:rPr>
                        <a:t>Religion</a:t>
                      </a:r>
                    </a:p>
                  </a:txBody>
                  <a:tcPr>
                    <a:solidFill>
                      <a:schemeClr val="accent5">
                        <a:lumMod val="20000"/>
                        <a:lumOff val="80000"/>
                      </a:schemeClr>
                    </a:solidFill>
                  </a:tcPr>
                </a:tc>
                <a:extLst>
                  <a:ext uri="{0D108BD9-81ED-4DB2-BD59-A6C34878D82A}">
                    <a16:rowId xmlns:a16="http://schemas.microsoft.com/office/drawing/2014/main" val="2848044426"/>
                  </a:ext>
                </a:extLst>
              </a:tr>
              <a:tr h="259748">
                <a:tc>
                  <a:txBody>
                    <a:bodyPr/>
                    <a:lstStyle/>
                    <a:p>
                      <a:pPr>
                        <a:buNone/>
                      </a:pPr>
                      <a:r>
                        <a:rPr lang="en-GB" sz="1600" dirty="0">
                          <a:latin typeface="Arial"/>
                          <a:cs typeface="Arial"/>
                        </a:rPr>
                        <a:t>Date of birth</a:t>
                      </a:r>
                      <a:endParaRPr lang="en-GB" sz="1600"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pPr>
                        <a:buNone/>
                      </a:pPr>
                      <a:r>
                        <a:rPr lang="en-GB" sz="1600" dirty="0">
                          <a:latin typeface="Arial"/>
                          <a:cs typeface="Arial"/>
                        </a:rPr>
                        <a:t>Political opinion</a:t>
                      </a:r>
                    </a:p>
                  </a:txBody>
                  <a:tcPr>
                    <a:solidFill>
                      <a:schemeClr val="accent5">
                        <a:lumMod val="20000"/>
                        <a:lumOff val="80000"/>
                      </a:schemeClr>
                    </a:solidFill>
                  </a:tcPr>
                </a:tc>
                <a:extLst>
                  <a:ext uri="{0D108BD9-81ED-4DB2-BD59-A6C34878D82A}">
                    <a16:rowId xmlns:a16="http://schemas.microsoft.com/office/drawing/2014/main" val="2824998655"/>
                  </a:ext>
                </a:extLst>
              </a:tr>
              <a:tr h="259748">
                <a:tc>
                  <a:txBody>
                    <a:bodyPr/>
                    <a:lstStyle/>
                    <a:p>
                      <a:r>
                        <a:rPr lang="en-GB" sz="1600" dirty="0">
                          <a:latin typeface="Arial" panose="020B0604020202020204" pitchFamily="34" charset="0"/>
                          <a:cs typeface="Arial" panose="020B0604020202020204" pitchFamily="34" charset="0"/>
                        </a:rPr>
                        <a:t>Email address</a:t>
                      </a:r>
                    </a:p>
                  </a:txBody>
                  <a:tcPr>
                    <a:solidFill>
                      <a:schemeClr val="accent5">
                        <a:lumMod val="20000"/>
                        <a:lumOff val="80000"/>
                      </a:schemeClr>
                    </a:solidFill>
                  </a:tcPr>
                </a:tc>
                <a:tc>
                  <a:txBody>
                    <a:bodyPr/>
                    <a:lstStyle/>
                    <a:p>
                      <a:pPr>
                        <a:buNone/>
                      </a:pPr>
                      <a:r>
                        <a:rPr lang="en-GB" sz="1600" dirty="0">
                          <a:latin typeface="Arial"/>
                          <a:cs typeface="Arial"/>
                        </a:rPr>
                        <a:t>Trade union membership</a:t>
                      </a:r>
                    </a:p>
                  </a:txBody>
                  <a:tcPr>
                    <a:solidFill>
                      <a:schemeClr val="accent5">
                        <a:lumMod val="20000"/>
                        <a:lumOff val="80000"/>
                      </a:schemeClr>
                    </a:solidFill>
                  </a:tcPr>
                </a:tc>
                <a:extLst>
                  <a:ext uri="{0D108BD9-81ED-4DB2-BD59-A6C34878D82A}">
                    <a16:rowId xmlns:a16="http://schemas.microsoft.com/office/drawing/2014/main" val="2115429418"/>
                  </a:ext>
                </a:extLst>
              </a:tr>
              <a:tr h="436569">
                <a:tc>
                  <a:txBody>
                    <a:bodyPr/>
                    <a:lstStyle/>
                    <a:p>
                      <a:r>
                        <a:rPr lang="en-GB" sz="1600" dirty="0">
                          <a:latin typeface="Arial" panose="020B0604020202020204" pitchFamily="34" charset="0"/>
                          <a:cs typeface="Arial" panose="020B0604020202020204" pitchFamily="34" charset="0"/>
                        </a:rPr>
                        <a:t>Photographs</a:t>
                      </a:r>
                    </a:p>
                  </a:txBody>
                  <a:tcPr>
                    <a:solidFill>
                      <a:schemeClr val="accent5">
                        <a:lumMod val="20000"/>
                        <a:lumOff val="80000"/>
                      </a:schemeClr>
                    </a:solidFill>
                  </a:tcPr>
                </a:tc>
                <a:tc>
                  <a:txBody>
                    <a:bodyPr/>
                    <a:lstStyle/>
                    <a:p>
                      <a:pPr>
                        <a:buNone/>
                      </a:pPr>
                      <a:r>
                        <a:rPr lang="en-GB" sz="1600" dirty="0">
                          <a:latin typeface="Arial"/>
                          <a:cs typeface="Arial"/>
                        </a:rPr>
                        <a:t>Sexual orientation</a:t>
                      </a:r>
                    </a:p>
                  </a:txBody>
                  <a:tcPr>
                    <a:solidFill>
                      <a:schemeClr val="accent5">
                        <a:lumMod val="20000"/>
                        <a:lumOff val="80000"/>
                      </a:schemeClr>
                    </a:solidFill>
                  </a:tcPr>
                </a:tc>
                <a:extLst>
                  <a:ext uri="{0D108BD9-81ED-4DB2-BD59-A6C34878D82A}">
                    <a16:rowId xmlns:a16="http://schemas.microsoft.com/office/drawing/2014/main" val="1277813583"/>
                  </a:ext>
                </a:extLst>
              </a:tr>
              <a:tr h="259748">
                <a:tc>
                  <a:txBody>
                    <a:bodyPr/>
                    <a:lstStyle/>
                    <a:p>
                      <a:pPr>
                        <a:buNone/>
                      </a:pPr>
                      <a:r>
                        <a:rPr lang="en-GB" sz="1600" dirty="0">
                          <a:latin typeface="Arial"/>
                          <a:cs typeface="Arial"/>
                        </a:rPr>
                        <a:t>IP address – the unique digital address attributed to your digital devices</a:t>
                      </a:r>
                    </a:p>
                  </a:txBody>
                  <a:tcPr>
                    <a:solidFill>
                      <a:schemeClr val="accent5">
                        <a:lumMod val="20000"/>
                        <a:lumOff val="80000"/>
                      </a:schemeClr>
                    </a:solidFill>
                  </a:tcPr>
                </a:tc>
                <a:tc>
                  <a:txBody>
                    <a:bodyPr/>
                    <a:lstStyle/>
                    <a:p>
                      <a:pPr>
                        <a:buNone/>
                      </a:pPr>
                      <a:r>
                        <a:rPr lang="en-GB" sz="1600" dirty="0">
                          <a:latin typeface="Arial"/>
                          <a:cs typeface="Arial"/>
                        </a:rPr>
                        <a:t>Sex life</a:t>
                      </a:r>
                    </a:p>
                  </a:txBody>
                  <a:tcPr>
                    <a:solidFill>
                      <a:schemeClr val="accent5">
                        <a:lumMod val="20000"/>
                        <a:lumOff val="80000"/>
                      </a:schemeClr>
                    </a:solidFill>
                  </a:tcPr>
                </a:tc>
                <a:extLst>
                  <a:ext uri="{0D108BD9-81ED-4DB2-BD59-A6C34878D82A}">
                    <a16:rowId xmlns:a16="http://schemas.microsoft.com/office/drawing/2014/main" val="1535174046"/>
                  </a:ext>
                </a:extLst>
              </a:tr>
              <a:tr h="314257">
                <a:tc>
                  <a:txBody>
                    <a:bodyPr/>
                    <a:lstStyle/>
                    <a:p>
                      <a:r>
                        <a:rPr lang="en-GB" sz="1600" dirty="0">
                          <a:latin typeface="Arial" panose="020B0604020202020204" pitchFamily="34" charset="0"/>
                          <a:cs typeface="Arial" panose="020B0604020202020204" pitchFamily="34" charset="0"/>
                        </a:rPr>
                        <a:t>Location data</a:t>
                      </a:r>
                    </a:p>
                  </a:txBody>
                  <a:tcPr>
                    <a:solidFill>
                      <a:schemeClr val="accent5">
                        <a:lumMod val="20000"/>
                        <a:lumOff val="80000"/>
                      </a:schemeClr>
                    </a:solidFill>
                  </a:tcPr>
                </a:tc>
                <a:tc>
                  <a:txBody>
                    <a:bodyPr/>
                    <a:lstStyle/>
                    <a:p>
                      <a:pPr>
                        <a:buNone/>
                      </a:pPr>
                      <a:r>
                        <a:rPr lang="en-GB" sz="1600" dirty="0">
                          <a:latin typeface="Arial"/>
                          <a:cs typeface="Arial"/>
                        </a:rPr>
                        <a:t>Gender identity</a:t>
                      </a:r>
                    </a:p>
                  </a:txBody>
                  <a:tcPr>
                    <a:solidFill>
                      <a:schemeClr val="accent5">
                        <a:lumMod val="20000"/>
                        <a:lumOff val="80000"/>
                      </a:schemeClr>
                    </a:solidFill>
                  </a:tcPr>
                </a:tc>
                <a:extLst>
                  <a:ext uri="{0D108BD9-81ED-4DB2-BD59-A6C34878D82A}">
                    <a16:rowId xmlns:a16="http://schemas.microsoft.com/office/drawing/2014/main" val="3238479580"/>
                  </a:ext>
                </a:extLst>
              </a:tr>
              <a:tr h="259748">
                <a:tc>
                  <a:txBody>
                    <a:bodyPr/>
                    <a:lstStyle/>
                    <a:p>
                      <a:pPr>
                        <a:buNone/>
                      </a:pPr>
                      <a:r>
                        <a:rPr lang="en-GB" sz="1600" dirty="0">
                          <a:latin typeface="Arial"/>
                          <a:cs typeface="Arial"/>
                        </a:rPr>
                        <a:t>Online behaviours – traced through 'cookies'</a:t>
                      </a:r>
                    </a:p>
                  </a:txBody>
                  <a:tcPr>
                    <a:solidFill>
                      <a:schemeClr val="accent5">
                        <a:lumMod val="20000"/>
                        <a:lumOff val="80000"/>
                      </a:schemeClr>
                    </a:solidFill>
                  </a:tcPr>
                </a:tc>
                <a:tc>
                  <a:txBody>
                    <a:bodyPr/>
                    <a:lstStyle/>
                    <a:p>
                      <a:pPr>
                        <a:buNone/>
                      </a:pPr>
                      <a:r>
                        <a:rPr lang="en-GB" sz="1600" dirty="0">
                          <a:latin typeface="Arial"/>
                          <a:cs typeface="Arial"/>
                        </a:rPr>
                        <a:t>Health information</a:t>
                      </a:r>
                    </a:p>
                  </a:txBody>
                  <a:tcPr>
                    <a:solidFill>
                      <a:schemeClr val="accent5">
                        <a:lumMod val="20000"/>
                        <a:lumOff val="80000"/>
                      </a:schemeClr>
                    </a:solidFill>
                  </a:tcPr>
                </a:tc>
                <a:extLst>
                  <a:ext uri="{0D108BD9-81ED-4DB2-BD59-A6C34878D82A}">
                    <a16:rowId xmlns:a16="http://schemas.microsoft.com/office/drawing/2014/main" val="3394007239"/>
                  </a:ext>
                </a:extLst>
              </a:tr>
              <a:tr h="291769">
                <a:tc>
                  <a:txBody>
                    <a:bodyPr/>
                    <a:lstStyle/>
                    <a:p>
                      <a:r>
                        <a:rPr lang="en-GB" sz="1600" dirty="0">
                          <a:latin typeface="Arial" panose="020B0604020202020204" pitchFamily="34" charset="0"/>
                          <a:cs typeface="Arial" panose="020B0604020202020204" pitchFamily="34" charset="0"/>
                        </a:rPr>
                        <a:t>Profiling and analytics data</a:t>
                      </a:r>
                    </a:p>
                  </a:txBody>
                  <a:tcPr>
                    <a:solidFill>
                      <a:schemeClr val="accent5">
                        <a:lumMod val="20000"/>
                        <a:lumOff val="80000"/>
                      </a:schemeClr>
                    </a:solidFill>
                  </a:tcPr>
                </a:tc>
                <a:tc>
                  <a:txBody>
                    <a:bodyPr/>
                    <a:lstStyle/>
                    <a:p>
                      <a:r>
                        <a:rPr lang="en-GB" sz="1600" dirty="0">
                          <a:latin typeface="Arial" panose="020B0604020202020204" pitchFamily="34" charset="0"/>
                          <a:cs typeface="Arial" panose="020B0604020202020204" pitchFamily="34" charset="0"/>
                        </a:rPr>
                        <a:t>Biometric data</a:t>
                      </a:r>
                    </a:p>
                  </a:txBody>
                  <a:tcPr>
                    <a:solidFill>
                      <a:schemeClr val="accent5">
                        <a:lumMod val="20000"/>
                        <a:lumOff val="80000"/>
                      </a:schemeClr>
                    </a:solidFill>
                  </a:tcPr>
                </a:tc>
                <a:extLst>
                  <a:ext uri="{0D108BD9-81ED-4DB2-BD59-A6C34878D82A}">
                    <a16:rowId xmlns:a16="http://schemas.microsoft.com/office/drawing/2014/main" val="2426930725"/>
                  </a:ext>
                </a:extLst>
              </a:tr>
              <a:tr h="259748">
                <a:tc>
                  <a:txBody>
                    <a:bodyPr/>
                    <a:lstStyle/>
                    <a:p>
                      <a:endParaRPr lang="en-GB">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r>
                        <a:rPr lang="en-GB" sz="1600" dirty="0">
                          <a:latin typeface="Arial" panose="020B0604020202020204" pitchFamily="34" charset="0"/>
                          <a:cs typeface="Arial" panose="020B0604020202020204" pitchFamily="34" charset="0"/>
                        </a:rPr>
                        <a:t>Genetic data</a:t>
                      </a:r>
                    </a:p>
                  </a:txBody>
                  <a:tcPr>
                    <a:solidFill>
                      <a:schemeClr val="accent5">
                        <a:lumMod val="20000"/>
                        <a:lumOff val="80000"/>
                      </a:schemeClr>
                    </a:solidFill>
                  </a:tcPr>
                </a:tc>
                <a:extLst>
                  <a:ext uri="{0D108BD9-81ED-4DB2-BD59-A6C34878D82A}">
                    <a16:rowId xmlns:a16="http://schemas.microsoft.com/office/drawing/2014/main" val="780907470"/>
                  </a:ext>
                </a:extLst>
              </a:tr>
            </a:tbl>
          </a:graphicData>
        </a:graphic>
      </p:graphicFrame>
      <p:sp>
        <p:nvSpPr>
          <p:cNvPr id="5" name="Rectangle 4">
            <a:extLst>
              <a:ext uri="{FF2B5EF4-FFF2-40B4-BE49-F238E27FC236}">
                <a16:creationId xmlns:a16="http://schemas.microsoft.com/office/drawing/2014/main" id="{E057BF81-48AE-4158-AF05-5DD911F287C9}"/>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information</a:t>
            </a:r>
          </a:p>
        </p:txBody>
      </p:sp>
      <p:sp>
        <p:nvSpPr>
          <p:cNvPr id="2" name="TextBox 1">
            <a:extLst>
              <a:ext uri="{FF2B5EF4-FFF2-40B4-BE49-F238E27FC236}">
                <a16:creationId xmlns:a16="http://schemas.microsoft.com/office/drawing/2014/main" id="{48E5FE3B-2C1A-4B78-93ED-C98C44D2449D}"/>
              </a:ext>
            </a:extLst>
          </p:cNvPr>
          <p:cNvSpPr txBox="1"/>
          <p:nvPr/>
        </p:nvSpPr>
        <p:spPr>
          <a:xfrm>
            <a:off x="395536" y="1552146"/>
            <a:ext cx="8263391"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Please find below the types of information that fall within each category:</a:t>
            </a:r>
          </a:p>
        </p:txBody>
      </p:sp>
    </p:spTree>
    <p:extLst>
      <p:ext uri="{BB962C8B-B14F-4D97-AF65-F5344CB8AC3E}">
        <p14:creationId xmlns:p14="http://schemas.microsoft.com/office/powerpoint/2010/main" val="264939479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2576" y="404664"/>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a:solidFill>
                  <a:srgbClr val="00B0F0"/>
                </a:solidFill>
                <a:latin typeface="Arial" panose="020B0604020202020204" pitchFamily="34" charset="0"/>
                <a:cs typeface="Arial" pitchFamily="34" charset="0"/>
              </a:rPr>
              <a:t>	</a:t>
            </a:r>
            <a:r>
              <a:rPr lang="en-GB" sz="2600" b="1" dirty="0">
                <a:solidFill>
                  <a:srgbClr val="00B0F0"/>
                </a:solidFill>
                <a:latin typeface="Arial" panose="020B0604020202020204" pitchFamily="34" charset="0"/>
                <a:cs typeface="Arial" panose="020B0604020202020204" pitchFamily="34" charset="0"/>
              </a:rPr>
              <a:t>Should different types of data be managed differently?</a:t>
            </a:r>
          </a:p>
        </p:txBody>
      </p:sp>
      <p:sp>
        <p:nvSpPr>
          <p:cNvPr id="5" name="Rectangle 4">
            <a:extLst>
              <a:ext uri="{FF2B5EF4-FFF2-40B4-BE49-F238E27FC236}">
                <a16:creationId xmlns:a16="http://schemas.microsoft.com/office/drawing/2014/main" id="{A25C5F76-CB57-4C32-A80A-60829C66138D}"/>
              </a:ext>
            </a:extLst>
          </p:cNvPr>
          <p:cNvSpPr/>
          <p:nvPr/>
        </p:nvSpPr>
        <p:spPr>
          <a:xfrm>
            <a:off x="-576572" y="4967435"/>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600" b="1" dirty="0">
                <a:solidFill>
                  <a:srgbClr val="00B0F0"/>
                </a:solidFill>
                <a:latin typeface="Arial" panose="020B0604020202020204" pitchFamily="34" charset="0"/>
                <a:cs typeface="Arial" panose="020B0604020202020204" pitchFamily="34" charset="0"/>
              </a:rPr>
              <a:t>When deciding what information to collect…</a:t>
            </a:r>
          </a:p>
        </p:txBody>
      </p:sp>
      <p:sp>
        <p:nvSpPr>
          <p:cNvPr id="2" name="TextBox 1">
            <a:extLst>
              <a:ext uri="{FF2B5EF4-FFF2-40B4-BE49-F238E27FC236}">
                <a16:creationId xmlns:a16="http://schemas.microsoft.com/office/drawing/2014/main" id="{7869A241-93C2-4EAB-AAA3-C7177627B8AA}"/>
              </a:ext>
            </a:extLst>
          </p:cNvPr>
          <p:cNvSpPr txBox="1"/>
          <p:nvPr/>
        </p:nvSpPr>
        <p:spPr>
          <a:xfrm>
            <a:off x="323528" y="1308514"/>
            <a:ext cx="8195020" cy="341632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All information is important, and while there are differences, it is best practice to ensure you take measures to maintain the confidentiality of </a:t>
            </a:r>
            <a:r>
              <a:rPr lang="en-GB" i="1" dirty="0">
                <a:latin typeface="Arial" panose="020B0604020202020204" pitchFamily="34" charset="0"/>
                <a:cs typeface="Arial" panose="020B0604020202020204" pitchFamily="34" charset="0"/>
              </a:rPr>
              <a:t>anything</a:t>
            </a:r>
            <a:r>
              <a:rPr lang="en-GB" dirty="0">
                <a:latin typeface="Arial" panose="020B0604020202020204" pitchFamily="34" charset="0"/>
                <a:cs typeface="Arial" panose="020B0604020202020204" pitchFamily="34" charset="0"/>
              </a:rPr>
              <a:t> that is shared with you.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 you are asking for information from anyone, it is worth taking a moment and justifying why you need it. For example, someone may have connected with you through your promotion with a local synagogue. It is unlikely that recording that person’s faith, or where the link was made, is important when delivering the service or support they are reaching out for.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is particularly relevant when collecting sensitive personal information, but is a good practice for considering your overall information needs. </a:t>
            </a:r>
          </a:p>
        </p:txBody>
      </p:sp>
      <p:sp>
        <p:nvSpPr>
          <p:cNvPr id="3" name="TextBox 2">
            <a:extLst>
              <a:ext uri="{FF2B5EF4-FFF2-40B4-BE49-F238E27FC236}">
                <a16:creationId xmlns:a16="http://schemas.microsoft.com/office/drawing/2014/main" id="{A07377EA-84E6-452F-896F-A97CD3B7D0DA}"/>
              </a:ext>
            </a:extLst>
          </p:cNvPr>
          <p:cNvSpPr txBox="1"/>
          <p:nvPr/>
        </p:nvSpPr>
        <p:spPr>
          <a:xfrm>
            <a:off x="431540" y="5930116"/>
            <a:ext cx="8280920" cy="523220"/>
          </a:xfrm>
          <a:prstGeom prst="rect">
            <a:avLst/>
          </a:prstGeom>
          <a:noFill/>
        </p:spPr>
        <p:txBody>
          <a:bodyPr wrap="square" rtlCol="0" anchor="t">
            <a:spAutoFit/>
          </a:bodyPr>
          <a:lstStyle/>
          <a:p>
            <a:pPr algn="ctr"/>
            <a:r>
              <a:rPr lang="en-GB" sz="2800" b="1" dirty="0">
                <a:solidFill>
                  <a:srgbClr val="000000"/>
                </a:solidFill>
                <a:latin typeface="Arial"/>
                <a:cs typeface="Arial"/>
              </a:rPr>
              <a:t>if in doubt, leave it out</a:t>
            </a:r>
          </a:p>
        </p:txBody>
      </p:sp>
    </p:spTree>
    <p:extLst>
      <p:ext uri="{BB962C8B-B14F-4D97-AF65-F5344CB8AC3E}">
        <p14:creationId xmlns:p14="http://schemas.microsoft.com/office/powerpoint/2010/main" val="104178196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
        <p:nvSpPr>
          <p:cNvPr id="3" name="TextBox 2">
            <a:extLst>
              <a:ext uri="{FF2B5EF4-FFF2-40B4-BE49-F238E27FC236}">
                <a16:creationId xmlns:a16="http://schemas.microsoft.com/office/drawing/2014/main" id="{FD21D8AC-4603-4DA1-BC69-44F91B6A48D8}"/>
              </a:ext>
            </a:extLst>
          </p:cNvPr>
          <p:cNvSpPr txBox="1"/>
          <p:nvPr/>
        </p:nvSpPr>
        <p:spPr>
          <a:xfrm>
            <a:off x="611560" y="1347242"/>
            <a:ext cx="7776864" cy="2215991"/>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Now, it’s time to put some of that theory into practice. On the next screen we’ve given you a passage of text containing both </a:t>
            </a:r>
            <a:r>
              <a:rPr lang="en-GB" b="1" dirty="0">
                <a:solidFill>
                  <a:srgbClr val="00B0F0"/>
                </a:solidFill>
                <a:latin typeface="Arial" panose="020B0604020202020204" pitchFamily="34" charset="0"/>
                <a:cs typeface="Arial" panose="020B0604020202020204" pitchFamily="34" charset="0"/>
              </a:rPr>
              <a:t>personal information</a:t>
            </a:r>
            <a:r>
              <a:rPr lang="en-GB" dirty="0">
                <a:latin typeface="Arial" panose="020B0604020202020204" pitchFamily="34" charset="0"/>
                <a:cs typeface="Arial" panose="020B0604020202020204" pitchFamily="34" charset="0"/>
              </a:rPr>
              <a:t> and the </a:t>
            </a:r>
            <a:r>
              <a:rPr lang="en-GB" b="1" dirty="0">
                <a:solidFill>
                  <a:srgbClr val="00B0F0"/>
                </a:solidFill>
                <a:latin typeface="Arial" panose="020B0604020202020204" pitchFamily="34" charset="0"/>
                <a:cs typeface="Arial" panose="020B0604020202020204" pitchFamily="34" charset="0"/>
              </a:rPr>
              <a:t>sensitive personal information. </a:t>
            </a:r>
            <a:r>
              <a:rPr lang="en-GB" dirty="0">
                <a:latin typeface="Arial" panose="020B0604020202020204" pitchFamily="34" charset="0"/>
                <a:cs typeface="Arial" panose="020B0604020202020204" pitchFamily="34" charset="0"/>
              </a:rPr>
              <a:t>Once you have read it, we’re going to ask you to p[ick out which is which. </a:t>
            </a:r>
          </a:p>
          <a:p>
            <a:endParaRPr lang="en-GB" sz="11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 a refresher please find the definitions below:</a:t>
            </a:r>
            <a:endParaRPr lang="en-US" dirty="0">
              <a:latin typeface="Calibri"/>
              <a:cs typeface="Calibri"/>
            </a:endParaRPr>
          </a:p>
          <a:p>
            <a:endParaRPr lang="en-GB" dirty="0"/>
          </a:p>
          <a:p>
            <a:r>
              <a:rPr lang="en-GB" dirty="0"/>
              <a:t> </a:t>
            </a:r>
          </a:p>
        </p:txBody>
      </p:sp>
      <p:graphicFrame>
        <p:nvGraphicFramePr>
          <p:cNvPr id="4" name="Table 3">
            <a:extLst>
              <a:ext uri="{FF2B5EF4-FFF2-40B4-BE49-F238E27FC236}">
                <a16:creationId xmlns:a16="http://schemas.microsoft.com/office/drawing/2014/main" id="{CFEF8866-1740-4318-A8F7-01F61BCC6EA8}"/>
              </a:ext>
            </a:extLst>
          </p:cNvPr>
          <p:cNvGraphicFramePr>
            <a:graphicFrameLocks noGrp="1"/>
          </p:cNvGraphicFramePr>
          <p:nvPr>
            <p:extLst>
              <p:ext uri="{D42A27DB-BD31-4B8C-83A1-F6EECF244321}">
                <p14:modId xmlns:p14="http://schemas.microsoft.com/office/powerpoint/2010/main" val="3916728887"/>
              </p:ext>
            </p:extLst>
          </p:nvPr>
        </p:nvGraphicFramePr>
        <p:xfrm>
          <a:off x="915042" y="3017778"/>
          <a:ext cx="7313915" cy="3637362"/>
        </p:xfrm>
        <a:graphic>
          <a:graphicData uri="http://schemas.openxmlformats.org/drawingml/2006/table">
            <a:tbl>
              <a:tblPr firstRow="1" bandRow="1">
                <a:tableStyleId>{5C22544A-7EE6-4342-B048-85BDC9FD1C3A}</a:tableStyleId>
              </a:tblPr>
              <a:tblGrid>
                <a:gridCol w="3833301">
                  <a:extLst>
                    <a:ext uri="{9D8B030D-6E8A-4147-A177-3AD203B41FA5}">
                      <a16:colId xmlns:a16="http://schemas.microsoft.com/office/drawing/2014/main" val="3367380131"/>
                    </a:ext>
                  </a:extLst>
                </a:gridCol>
                <a:gridCol w="3480614">
                  <a:extLst>
                    <a:ext uri="{9D8B030D-6E8A-4147-A177-3AD203B41FA5}">
                      <a16:colId xmlns:a16="http://schemas.microsoft.com/office/drawing/2014/main" val="3595481080"/>
                    </a:ext>
                  </a:extLst>
                </a:gridCol>
              </a:tblGrid>
              <a:tr h="376002">
                <a:tc>
                  <a:txBody>
                    <a:bodyPr/>
                    <a:lstStyle/>
                    <a:p>
                      <a:pPr>
                        <a:buNone/>
                      </a:pPr>
                      <a:r>
                        <a:rPr lang="en-GB" sz="1600" dirty="0">
                          <a:latin typeface="Arial"/>
                          <a:cs typeface="Arial"/>
                        </a:rPr>
                        <a:t>Personal information</a:t>
                      </a:r>
                    </a:p>
                  </a:txBody>
                  <a:tcPr>
                    <a:solidFill>
                      <a:srgbClr val="00B0F0"/>
                    </a:solidFill>
                  </a:tcPr>
                </a:tc>
                <a:tc>
                  <a:txBody>
                    <a:bodyPr/>
                    <a:lstStyle/>
                    <a:p>
                      <a:pPr>
                        <a:buNone/>
                      </a:pPr>
                      <a:r>
                        <a:rPr lang="en-GB" sz="1600" dirty="0">
                          <a:latin typeface="Arial"/>
                          <a:cs typeface="Arial"/>
                        </a:rPr>
                        <a:t>Sensitive personal information</a:t>
                      </a:r>
                    </a:p>
                  </a:txBody>
                  <a:tcPr>
                    <a:solidFill>
                      <a:srgbClr val="00B0F0"/>
                    </a:solidFill>
                  </a:tcPr>
                </a:tc>
                <a:extLst>
                  <a:ext uri="{0D108BD9-81ED-4DB2-BD59-A6C34878D82A}">
                    <a16:rowId xmlns:a16="http://schemas.microsoft.com/office/drawing/2014/main" val="2916461986"/>
                  </a:ext>
                </a:extLst>
              </a:tr>
              <a:tr h="293493">
                <a:tc>
                  <a:txBody>
                    <a:bodyPr/>
                    <a:lstStyle/>
                    <a:p>
                      <a:pPr>
                        <a:buNone/>
                      </a:pPr>
                      <a:r>
                        <a:rPr lang="en-GB" sz="1400" dirty="0">
                          <a:latin typeface="Arial"/>
                          <a:cs typeface="Arial"/>
                        </a:rPr>
                        <a:t>Name</a:t>
                      </a:r>
                    </a:p>
                  </a:txBody>
                  <a:tcPr>
                    <a:solidFill>
                      <a:schemeClr val="accent5">
                        <a:lumMod val="20000"/>
                        <a:lumOff val="80000"/>
                      </a:schemeClr>
                    </a:solidFill>
                  </a:tcPr>
                </a:tc>
                <a:tc>
                  <a:txBody>
                    <a:bodyPr/>
                    <a:lstStyle/>
                    <a:p>
                      <a:pPr>
                        <a:buNone/>
                      </a:pPr>
                      <a:r>
                        <a:rPr lang="en-GB" sz="1400" dirty="0">
                          <a:latin typeface="Arial"/>
                          <a:cs typeface="Arial"/>
                        </a:rPr>
                        <a:t>Race</a:t>
                      </a:r>
                    </a:p>
                  </a:txBody>
                  <a:tcPr>
                    <a:solidFill>
                      <a:schemeClr val="accent5">
                        <a:lumMod val="20000"/>
                        <a:lumOff val="80000"/>
                      </a:schemeClr>
                    </a:solidFill>
                  </a:tcPr>
                </a:tc>
                <a:extLst>
                  <a:ext uri="{0D108BD9-81ED-4DB2-BD59-A6C34878D82A}">
                    <a16:rowId xmlns:a16="http://schemas.microsoft.com/office/drawing/2014/main" val="988335999"/>
                  </a:ext>
                </a:extLst>
              </a:tr>
              <a:tr h="293493">
                <a:tc>
                  <a:txBody>
                    <a:bodyPr/>
                    <a:lstStyle/>
                    <a:p>
                      <a:pPr>
                        <a:buNone/>
                      </a:pPr>
                      <a:r>
                        <a:rPr lang="en-GB" sz="1400" dirty="0">
                          <a:latin typeface="Arial"/>
                          <a:cs typeface="Arial"/>
                        </a:rPr>
                        <a:t>Address</a:t>
                      </a:r>
                    </a:p>
                  </a:txBody>
                  <a:tcPr>
                    <a:solidFill>
                      <a:schemeClr val="accent5">
                        <a:lumMod val="20000"/>
                        <a:lumOff val="80000"/>
                      </a:schemeClr>
                    </a:solidFill>
                  </a:tcPr>
                </a:tc>
                <a:tc>
                  <a:txBody>
                    <a:bodyPr/>
                    <a:lstStyle/>
                    <a:p>
                      <a:pPr>
                        <a:buNone/>
                      </a:pPr>
                      <a:r>
                        <a:rPr lang="en-GB" sz="1400" dirty="0">
                          <a:latin typeface="Arial"/>
                          <a:cs typeface="Arial"/>
                        </a:rPr>
                        <a:t>Religion</a:t>
                      </a:r>
                    </a:p>
                  </a:txBody>
                  <a:tcPr>
                    <a:solidFill>
                      <a:schemeClr val="accent5">
                        <a:lumMod val="20000"/>
                        <a:lumOff val="80000"/>
                      </a:schemeClr>
                    </a:solidFill>
                  </a:tcPr>
                </a:tc>
                <a:extLst>
                  <a:ext uri="{0D108BD9-81ED-4DB2-BD59-A6C34878D82A}">
                    <a16:rowId xmlns:a16="http://schemas.microsoft.com/office/drawing/2014/main" val="2848044426"/>
                  </a:ext>
                </a:extLst>
              </a:tr>
              <a:tr h="293493">
                <a:tc>
                  <a:txBody>
                    <a:bodyPr/>
                    <a:lstStyle/>
                    <a:p>
                      <a:pPr>
                        <a:buNone/>
                      </a:pPr>
                      <a:r>
                        <a:rPr lang="en-GB" sz="1400" dirty="0">
                          <a:latin typeface="Arial"/>
                          <a:cs typeface="Arial"/>
                        </a:rPr>
                        <a:t>Date of birth</a:t>
                      </a:r>
                    </a:p>
                  </a:txBody>
                  <a:tcPr>
                    <a:solidFill>
                      <a:schemeClr val="accent5">
                        <a:lumMod val="20000"/>
                        <a:lumOff val="80000"/>
                      </a:schemeClr>
                    </a:solidFill>
                  </a:tcPr>
                </a:tc>
                <a:tc>
                  <a:txBody>
                    <a:bodyPr/>
                    <a:lstStyle/>
                    <a:p>
                      <a:pPr>
                        <a:buNone/>
                      </a:pPr>
                      <a:r>
                        <a:rPr lang="en-GB" sz="1400" dirty="0">
                          <a:latin typeface="Arial"/>
                          <a:cs typeface="Arial"/>
                        </a:rPr>
                        <a:t>Political opinion</a:t>
                      </a:r>
                    </a:p>
                  </a:txBody>
                  <a:tcPr>
                    <a:solidFill>
                      <a:schemeClr val="accent5">
                        <a:lumMod val="20000"/>
                        <a:lumOff val="80000"/>
                      </a:schemeClr>
                    </a:solidFill>
                  </a:tcPr>
                </a:tc>
                <a:extLst>
                  <a:ext uri="{0D108BD9-81ED-4DB2-BD59-A6C34878D82A}">
                    <a16:rowId xmlns:a16="http://schemas.microsoft.com/office/drawing/2014/main" val="2824998655"/>
                  </a:ext>
                </a:extLst>
              </a:tr>
              <a:tr h="293493">
                <a:tc>
                  <a:txBody>
                    <a:bodyPr/>
                    <a:lstStyle/>
                    <a:p>
                      <a:pPr>
                        <a:buNone/>
                      </a:pPr>
                      <a:r>
                        <a:rPr lang="en-GB" sz="1400" dirty="0">
                          <a:latin typeface="Arial"/>
                          <a:cs typeface="Arial"/>
                        </a:rPr>
                        <a:t>Email address</a:t>
                      </a:r>
                    </a:p>
                  </a:txBody>
                  <a:tcPr>
                    <a:solidFill>
                      <a:schemeClr val="accent5">
                        <a:lumMod val="20000"/>
                        <a:lumOff val="80000"/>
                      </a:schemeClr>
                    </a:solidFill>
                  </a:tcPr>
                </a:tc>
                <a:tc>
                  <a:txBody>
                    <a:bodyPr/>
                    <a:lstStyle/>
                    <a:p>
                      <a:pPr>
                        <a:buNone/>
                      </a:pPr>
                      <a:r>
                        <a:rPr lang="en-GB" sz="1400" dirty="0">
                          <a:latin typeface="Arial"/>
                          <a:cs typeface="Arial"/>
                        </a:rPr>
                        <a:t>Trade union membership</a:t>
                      </a:r>
                    </a:p>
                  </a:txBody>
                  <a:tcPr>
                    <a:solidFill>
                      <a:schemeClr val="accent5">
                        <a:lumMod val="20000"/>
                        <a:lumOff val="80000"/>
                      </a:schemeClr>
                    </a:solidFill>
                  </a:tcPr>
                </a:tc>
                <a:extLst>
                  <a:ext uri="{0D108BD9-81ED-4DB2-BD59-A6C34878D82A}">
                    <a16:rowId xmlns:a16="http://schemas.microsoft.com/office/drawing/2014/main" val="2115429418"/>
                  </a:ext>
                </a:extLst>
              </a:tr>
              <a:tr h="293493">
                <a:tc>
                  <a:txBody>
                    <a:bodyPr/>
                    <a:lstStyle/>
                    <a:p>
                      <a:pPr>
                        <a:buNone/>
                      </a:pPr>
                      <a:r>
                        <a:rPr lang="en-GB" sz="1400" dirty="0">
                          <a:latin typeface="Arial"/>
                          <a:cs typeface="Arial"/>
                        </a:rPr>
                        <a:t>Photographs</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a:cs typeface="Arial"/>
                        </a:rPr>
                        <a:t>Sexual orientation</a:t>
                      </a:r>
                    </a:p>
                  </a:txBody>
                  <a:tcPr>
                    <a:solidFill>
                      <a:schemeClr val="accent5">
                        <a:lumMod val="20000"/>
                        <a:lumOff val="80000"/>
                      </a:schemeClr>
                    </a:solidFill>
                  </a:tcPr>
                </a:tc>
                <a:extLst>
                  <a:ext uri="{0D108BD9-81ED-4DB2-BD59-A6C34878D82A}">
                    <a16:rowId xmlns:a16="http://schemas.microsoft.com/office/drawing/2014/main" val="3931326509"/>
                  </a:ext>
                </a:extLst>
              </a:tr>
              <a:tr h="498937">
                <a:tc>
                  <a:txBody>
                    <a:bodyPr/>
                    <a:lstStyle/>
                    <a:p>
                      <a:pPr>
                        <a:buNone/>
                      </a:pPr>
                      <a:r>
                        <a:rPr lang="en-GB" sz="1400" dirty="0">
                          <a:latin typeface="Arial"/>
                          <a:cs typeface="Arial"/>
                        </a:rPr>
                        <a:t>IP Address – the unique digital address attributed to your digital devices</a:t>
                      </a:r>
                    </a:p>
                  </a:txBody>
                  <a:tcPr>
                    <a:solidFill>
                      <a:schemeClr val="accent5">
                        <a:lumMod val="20000"/>
                        <a:lumOff val="80000"/>
                      </a:schemeClr>
                    </a:solidFill>
                  </a:tcPr>
                </a:tc>
                <a:tc>
                  <a:txBody>
                    <a:bodyPr/>
                    <a:lstStyle/>
                    <a:p>
                      <a:pPr>
                        <a:buNone/>
                      </a:pPr>
                      <a:r>
                        <a:rPr lang="en-GB" sz="1400" dirty="0">
                          <a:latin typeface="Arial"/>
                          <a:cs typeface="Arial"/>
                        </a:rPr>
                        <a:t>Sex life</a:t>
                      </a:r>
                    </a:p>
                  </a:txBody>
                  <a:tcPr>
                    <a:solidFill>
                      <a:schemeClr val="accent5">
                        <a:lumMod val="20000"/>
                        <a:lumOff val="80000"/>
                      </a:schemeClr>
                    </a:solidFill>
                  </a:tcPr>
                </a:tc>
                <a:extLst>
                  <a:ext uri="{0D108BD9-81ED-4DB2-BD59-A6C34878D82A}">
                    <a16:rowId xmlns:a16="http://schemas.microsoft.com/office/drawing/2014/main" val="1277813583"/>
                  </a:ext>
                </a:extLst>
              </a:tr>
              <a:tr h="293493">
                <a:tc>
                  <a:txBody>
                    <a:bodyPr/>
                    <a:lstStyle/>
                    <a:p>
                      <a:pPr>
                        <a:buNone/>
                      </a:pPr>
                      <a:r>
                        <a:rPr lang="en-GB" sz="1400" dirty="0">
                          <a:latin typeface="Arial"/>
                          <a:cs typeface="Arial"/>
                        </a:rPr>
                        <a:t>Location data</a:t>
                      </a:r>
                    </a:p>
                  </a:txBody>
                  <a:tcPr>
                    <a:solidFill>
                      <a:schemeClr val="accent5">
                        <a:lumMod val="20000"/>
                        <a:lumOff val="80000"/>
                      </a:schemeClr>
                    </a:solidFill>
                  </a:tcPr>
                </a:tc>
                <a:tc>
                  <a:txBody>
                    <a:bodyPr/>
                    <a:lstStyle/>
                    <a:p>
                      <a:pPr>
                        <a:buNone/>
                      </a:pPr>
                      <a:r>
                        <a:rPr lang="en-GB" sz="1400" dirty="0">
                          <a:latin typeface="Arial"/>
                          <a:cs typeface="Arial"/>
                        </a:rPr>
                        <a:t>Gender identity</a:t>
                      </a:r>
                    </a:p>
                  </a:txBody>
                  <a:tcPr>
                    <a:solidFill>
                      <a:schemeClr val="accent5">
                        <a:lumMod val="20000"/>
                        <a:lumOff val="80000"/>
                      </a:schemeClr>
                    </a:solidFill>
                  </a:tcPr>
                </a:tc>
                <a:extLst>
                  <a:ext uri="{0D108BD9-81ED-4DB2-BD59-A6C34878D82A}">
                    <a16:rowId xmlns:a16="http://schemas.microsoft.com/office/drawing/2014/main" val="3238479580"/>
                  </a:ext>
                </a:extLst>
              </a:tr>
              <a:tr h="293493">
                <a:tc>
                  <a:txBody>
                    <a:bodyPr/>
                    <a:lstStyle/>
                    <a:p>
                      <a:pPr>
                        <a:buNone/>
                      </a:pPr>
                      <a:r>
                        <a:rPr lang="en-GB" sz="1400" dirty="0">
                          <a:latin typeface="Arial"/>
                          <a:cs typeface="Arial"/>
                        </a:rPr>
                        <a:t>Online behaviours – traced through 'cookies'</a:t>
                      </a:r>
                    </a:p>
                  </a:txBody>
                  <a:tcPr>
                    <a:solidFill>
                      <a:schemeClr val="accent5">
                        <a:lumMod val="20000"/>
                        <a:lumOff val="80000"/>
                      </a:schemeClr>
                    </a:solidFill>
                  </a:tcPr>
                </a:tc>
                <a:tc>
                  <a:txBody>
                    <a:bodyPr/>
                    <a:lstStyle/>
                    <a:p>
                      <a:pPr>
                        <a:buNone/>
                      </a:pPr>
                      <a:r>
                        <a:rPr lang="en-GB" sz="1400" dirty="0">
                          <a:latin typeface="Arial"/>
                          <a:cs typeface="Arial"/>
                        </a:rPr>
                        <a:t>Health information</a:t>
                      </a:r>
                    </a:p>
                  </a:txBody>
                  <a:tcPr>
                    <a:solidFill>
                      <a:schemeClr val="accent5">
                        <a:lumMod val="20000"/>
                        <a:lumOff val="80000"/>
                      </a:schemeClr>
                    </a:solidFill>
                  </a:tcPr>
                </a:tc>
                <a:extLst>
                  <a:ext uri="{0D108BD9-81ED-4DB2-BD59-A6C34878D82A}">
                    <a16:rowId xmlns:a16="http://schemas.microsoft.com/office/drawing/2014/main" val="3394007239"/>
                  </a:ext>
                </a:extLst>
              </a:tr>
              <a:tr h="293493">
                <a:tc>
                  <a:txBody>
                    <a:bodyPr/>
                    <a:lstStyle/>
                    <a:p>
                      <a:pPr>
                        <a:buNone/>
                      </a:pPr>
                      <a:r>
                        <a:rPr lang="en-GB" sz="1400" dirty="0">
                          <a:latin typeface="Arial"/>
                          <a:cs typeface="Arial"/>
                        </a:rPr>
                        <a:t>Profiling and analytics data</a:t>
                      </a:r>
                    </a:p>
                  </a:txBody>
                  <a:tcPr>
                    <a:solidFill>
                      <a:schemeClr val="accent5">
                        <a:lumMod val="20000"/>
                        <a:lumOff val="80000"/>
                      </a:schemeClr>
                    </a:solidFill>
                  </a:tcPr>
                </a:tc>
                <a:tc>
                  <a:txBody>
                    <a:bodyPr/>
                    <a:lstStyle/>
                    <a:p>
                      <a:pPr>
                        <a:buNone/>
                      </a:pPr>
                      <a:r>
                        <a:rPr lang="en-GB" sz="1400" dirty="0">
                          <a:latin typeface="Arial"/>
                          <a:cs typeface="Arial"/>
                        </a:rPr>
                        <a:t>Biometric data</a:t>
                      </a:r>
                    </a:p>
                  </a:txBody>
                  <a:tcPr>
                    <a:solidFill>
                      <a:schemeClr val="accent5">
                        <a:lumMod val="20000"/>
                        <a:lumOff val="80000"/>
                      </a:schemeClr>
                    </a:solidFill>
                  </a:tcPr>
                </a:tc>
                <a:extLst>
                  <a:ext uri="{0D108BD9-81ED-4DB2-BD59-A6C34878D82A}">
                    <a16:rowId xmlns:a16="http://schemas.microsoft.com/office/drawing/2014/main" val="2426930725"/>
                  </a:ext>
                </a:extLst>
              </a:tr>
              <a:tr h="293493">
                <a:tc>
                  <a:txBody>
                    <a:bodyPr/>
                    <a:lstStyle/>
                    <a:p>
                      <a:pPr>
                        <a:buNone/>
                      </a:pPr>
                      <a:endParaRPr lang="en-GB" sz="1400" dirty="0">
                        <a:latin typeface="Arial"/>
                        <a:cs typeface="Arial"/>
                      </a:endParaRPr>
                    </a:p>
                  </a:txBody>
                  <a:tcPr>
                    <a:solidFill>
                      <a:schemeClr val="accent5">
                        <a:lumMod val="20000"/>
                        <a:lumOff val="80000"/>
                      </a:schemeClr>
                    </a:solidFill>
                  </a:tcPr>
                </a:tc>
                <a:tc>
                  <a:txBody>
                    <a:bodyPr/>
                    <a:lstStyle/>
                    <a:p>
                      <a:pPr>
                        <a:buNone/>
                      </a:pPr>
                      <a:r>
                        <a:rPr lang="en-GB" sz="1400" dirty="0">
                          <a:latin typeface="Arial"/>
                          <a:cs typeface="Arial"/>
                        </a:rPr>
                        <a:t>Genetic data</a:t>
                      </a:r>
                    </a:p>
                  </a:txBody>
                  <a:tcPr>
                    <a:solidFill>
                      <a:schemeClr val="accent5">
                        <a:lumMod val="20000"/>
                        <a:lumOff val="80000"/>
                      </a:schemeClr>
                    </a:solidFill>
                  </a:tcPr>
                </a:tc>
                <a:extLst>
                  <a:ext uri="{0D108BD9-81ED-4DB2-BD59-A6C34878D82A}">
                    <a16:rowId xmlns:a16="http://schemas.microsoft.com/office/drawing/2014/main" val="780907470"/>
                  </a:ext>
                </a:extLst>
              </a:tr>
            </a:tbl>
          </a:graphicData>
        </a:graphic>
      </p:graphicFrame>
    </p:spTree>
    <p:extLst>
      <p:ext uri="{BB962C8B-B14F-4D97-AF65-F5344CB8AC3E}">
        <p14:creationId xmlns:p14="http://schemas.microsoft.com/office/powerpoint/2010/main" val="67228214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380596"/>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has been recovering in Leeds General Infirmary after successful deep brain stimulation surgery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since his diagnosis in 2001, and has raised several thousands of pounds for his branch over the last few years, helped by connections made through his membership of the Labour Party. He 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Ward C between 11am and 1pm Tuesday to Thursday at Leeds General Infirmary or you can contact his husband, Owen, on 01234 567 891 or owen@madeupemail.com</a:t>
            </a:r>
          </a:p>
        </p:txBody>
      </p:sp>
      <p:sp>
        <p:nvSpPr>
          <p:cNvPr id="7" name="TextBox 6">
            <a:extLst>
              <a:ext uri="{FF2B5EF4-FFF2-40B4-BE49-F238E27FC236}">
                <a16:creationId xmlns:a16="http://schemas.microsoft.com/office/drawing/2014/main" id="{4D0A0BFC-9653-444F-BDBA-146E8578F483}"/>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pick out the </a:t>
            </a:r>
            <a:r>
              <a:rPr lang="en-GB" b="1" dirty="0">
                <a:solidFill>
                  <a:srgbClr val="00B0F0"/>
                </a:solidFill>
                <a:latin typeface="Arial" panose="020B0604020202020204" pitchFamily="34" charset="0"/>
                <a:cs typeface="Arial" panose="020B0604020202020204" pitchFamily="34" charset="0"/>
              </a:rPr>
              <a:t>personal information</a:t>
            </a:r>
            <a:r>
              <a:rPr lang="en-GB" b="1" dirty="0">
                <a:latin typeface="Arial" panose="020B0604020202020204" pitchFamily="34" charset="0"/>
                <a:cs typeface="Arial" panose="020B0604020202020204" pitchFamily="34" charset="0"/>
              </a:rPr>
              <a:t> that is shared</a:t>
            </a:r>
            <a:r>
              <a:rPr lang="en-GB" b="1" dirty="0">
                <a:latin typeface="Arial"/>
                <a:cs typeface="Arial"/>
              </a:rPr>
              <a:t>.</a:t>
            </a:r>
            <a:endParaRPr lang="en-US" dirty="0"/>
          </a:p>
        </p:txBody>
      </p:sp>
      <p:sp>
        <p:nvSpPr>
          <p:cNvPr id="3" name="Rectangle 2">
            <a:extLst>
              <a:ext uri="{FF2B5EF4-FFF2-40B4-BE49-F238E27FC236}">
                <a16:creationId xmlns:a16="http://schemas.microsoft.com/office/drawing/2014/main" id="{C4AA376D-CA22-4DE5-843C-5F146431D053}"/>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182461902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276686"/>
            <a:ext cx="8352928" cy="3693319"/>
          </a:xfrm>
          <a:prstGeom prst="rect">
            <a:avLst/>
          </a:prstGeom>
          <a:noFill/>
        </p:spPr>
        <p:txBody>
          <a:bodyPr wrap="square" rtlCol="0" anchor="t">
            <a:spAutoFit/>
          </a:bodyPr>
          <a:lstStyle/>
          <a:p>
            <a:r>
              <a:rPr lang="en-GB" dirty="0">
                <a:highlight>
                  <a:srgbClr val="FFFF00"/>
                </a:highlight>
                <a:latin typeface="Arial" panose="020B0604020202020204" pitchFamily="34" charset="0"/>
                <a:cs typeface="Arial" panose="020B0604020202020204" pitchFamily="34" charset="0"/>
              </a:rPr>
              <a:t>Mr Jones</a:t>
            </a:r>
            <a:r>
              <a:rPr lang="en-GB" dirty="0">
                <a:latin typeface="Arial" panose="020B0604020202020204" pitchFamily="34" charset="0"/>
                <a:cs typeface="Arial" panose="020B0604020202020204" pitchFamily="34" charset="0"/>
              </a:rPr>
              <a:t>, of </a:t>
            </a:r>
            <a:r>
              <a:rPr lang="en-GB" dirty="0">
                <a:highlight>
                  <a:srgbClr val="FFFF00"/>
                </a:highlight>
                <a:latin typeface="Arial" panose="020B0604020202020204" pitchFamily="34" charset="0"/>
                <a:cs typeface="Arial" panose="020B0604020202020204" pitchFamily="34" charset="0"/>
              </a:rPr>
              <a:t>37 Roundhay Drive in Leeds</a:t>
            </a:r>
            <a:r>
              <a:rPr lang="en-GB" dirty="0">
                <a:latin typeface="Arial" panose="020B0604020202020204" pitchFamily="34" charset="0"/>
                <a:cs typeface="Arial" panose="020B0604020202020204" pitchFamily="34" charset="0"/>
              </a:rPr>
              <a:t>, has been </a:t>
            </a:r>
            <a:r>
              <a:rPr lang="en-GB" dirty="0">
                <a:highlight>
                  <a:srgbClr val="FFFF00"/>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after successful deep brain stimulation surgery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t>
            </a:r>
            <a:r>
              <a:rPr lang="en-GB" dirty="0">
                <a:highlight>
                  <a:srgbClr val="FFFF00"/>
                </a:highlight>
                <a:latin typeface="Arial" panose="020B0604020202020204" pitchFamily="34" charset="0"/>
                <a:cs typeface="Arial" panose="020B0604020202020204" pitchFamily="34" charset="0"/>
              </a:rPr>
              <a:t>a member of Parkinson’s UK</a:t>
            </a:r>
            <a:r>
              <a:rPr lang="en-GB" dirty="0">
                <a:latin typeface="Arial" panose="020B0604020202020204" pitchFamily="34" charset="0"/>
                <a:cs typeface="Arial" panose="020B0604020202020204" pitchFamily="34" charset="0"/>
              </a:rPr>
              <a:t> since his diagnosis in 2001, and has raised several thousands of pounds for his branch over the last few years, helped by connections made through his membership of the Labour Party. He 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Ward C between 11am and 1pm Tuesday to Thursday at Leeds General Infirmary or you can contact </a:t>
            </a:r>
            <a:r>
              <a:rPr lang="en-GB" dirty="0">
                <a:highlight>
                  <a:srgbClr val="FF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a:t>
            </a:r>
            <a:r>
              <a:rPr lang="en-GB" dirty="0">
                <a:highlight>
                  <a:srgbClr val="FFFF00"/>
                </a:highlight>
                <a:latin typeface="Arial" panose="020B0604020202020204" pitchFamily="34" charset="0"/>
                <a:cs typeface="Arial" panose="020B0604020202020204" pitchFamily="34" charset="0"/>
              </a:rPr>
              <a:t>Owen</a:t>
            </a:r>
            <a:r>
              <a:rPr lang="en-GB" dirty="0">
                <a:latin typeface="Arial" panose="020B0604020202020204" pitchFamily="34" charset="0"/>
                <a:cs typeface="Arial" panose="020B0604020202020204" pitchFamily="34" charset="0"/>
              </a:rPr>
              <a:t>, on </a:t>
            </a:r>
            <a:r>
              <a:rPr lang="en-GB" dirty="0">
                <a:highlight>
                  <a:srgbClr val="FFFF00"/>
                </a:highlight>
                <a:latin typeface="Arial" panose="020B0604020202020204" pitchFamily="34" charset="0"/>
                <a:cs typeface="Arial" panose="020B0604020202020204" pitchFamily="34" charset="0"/>
              </a:rPr>
              <a:t>01234 567 891</a:t>
            </a:r>
            <a:r>
              <a:rPr lang="en-GB" dirty="0">
                <a:latin typeface="Arial" panose="020B0604020202020204" pitchFamily="34" charset="0"/>
                <a:cs typeface="Arial" panose="020B0604020202020204" pitchFamily="34" charset="0"/>
              </a:rPr>
              <a:t> or </a:t>
            </a:r>
            <a:r>
              <a:rPr lang="en-GB" dirty="0">
                <a:highlight>
                  <a:srgbClr val="FFFF00"/>
                </a:highlight>
                <a:latin typeface="Arial" panose="020B0604020202020204" pitchFamily="34" charset="0"/>
                <a:cs typeface="Arial" panose="020B0604020202020204" pitchFamily="34" charset="0"/>
              </a:rPr>
              <a:t>owen@madeupemail.com</a:t>
            </a:r>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42DE43-C648-4DF3-B85E-99342FF75152}"/>
              </a:ext>
            </a:extLst>
          </p:cNvPr>
          <p:cNvSpPr txBox="1"/>
          <p:nvPr/>
        </p:nvSpPr>
        <p:spPr>
          <a:xfrm>
            <a:off x="349036" y="6211669"/>
            <a:ext cx="8568952" cy="646331"/>
          </a:xfrm>
          <a:prstGeom prst="rect">
            <a:avLst/>
          </a:prstGeom>
          <a:noFill/>
        </p:spPr>
        <p:txBody>
          <a:bodyPr wrap="square" rtlCol="0" anchor="t">
            <a:spAutoFit/>
          </a:bodyPr>
          <a:lstStyle/>
          <a:p>
            <a:r>
              <a:rPr lang="en-GB" b="1" dirty="0">
                <a:latin typeface="Arial" panose="020B0604020202020204" pitchFamily="34" charset="0"/>
                <a:cs typeface="Arial" panose="020B0604020202020204" pitchFamily="34" charset="0"/>
              </a:rPr>
              <a:t>Why do you think that the highlighted sections above have been identified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as personal information? </a:t>
            </a:r>
          </a:p>
        </p:txBody>
      </p:sp>
      <p:sp>
        <p:nvSpPr>
          <p:cNvPr id="5" name="TextBox 4">
            <a:extLst>
              <a:ext uri="{FF2B5EF4-FFF2-40B4-BE49-F238E27FC236}">
                <a16:creationId xmlns:a16="http://schemas.microsoft.com/office/drawing/2014/main" id="{79315C92-A855-4E2D-B23C-121CDA208456}"/>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personal information</a:t>
            </a:r>
            <a:r>
              <a:rPr lang="en-GB" b="1" dirty="0">
                <a:latin typeface="Arial" panose="020B0604020202020204" pitchFamily="34" charset="0"/>
                <a:cs typeface="Arial" panose="020B0604020202020204" pitchFamily="34" charset="0"/>
              </a:rPr>
              <a:t> that is shared</a:t>
            </a:r>
            <a:r>
              <a:rPr lang="en-GB" b="1" dirty="0">
                <a:latin typeface="Arial"/>
                <a:cs typeface="Arial"/>
              </a:rPr>
              <a:t>.</a:t>
            </a:r>
            <a:endParaRPr lang="en-US" dirty="0"/>
          </a:p>
        </p:txBody>
      </p:sp>
      <p:sp>
        <p:nvSpPr>
          <p:cNvPr id="3" name="Rectangle 2">
            <a:extLst>
              <a:ext uri="{FF2B5EF4-FFF2-40B4-BE49-F238E27FC236}">
                <a16:creationId xmlns:a16="http://schemas.microsoft.com/office/drawing/2014/main" id="{C463E777-0139-4BEA-90FF-30EF49016ADE}"/>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426465815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Why is this considered personal information? </a:t>
            </a:r>
          </a:p>
        </p:txBody>
      </p:sp>
      <p:sp>
        <p:nvSpPr>
          <p:cNvPr id="2" name="TextBox 1">
            <a:extLst>
              <a:ext uri="{FF2B5EF4-FFF2-40B4-BE49-F238E27FC236}">
                <a16:creationId xmlns:a16="http://schemas.microsoft.com/office/drawing/2014/main" id="{80D8307D-3268-4007-834E-6D30E1CA6257}"/>
              </a:ext>
            </a:extLst>
          </p:cNvPr>
          <p:cNvSpPr txBox="1"/>
          <p:nvPr/>
        </p:nvSpPr>
        <p:spPr>
          <a:xfrm>
            <a:off x="323528" y="1412776"/>
            <a:ext cx="8352928" cy="4801314"/>
          </a:xfrm>
          <a:prstGeom prst="rect">
            <a:avLst/>
          </a:prstGeom>
          <a:noFill/>
        </p:spPr>
        <p:txBody>
          <a:bodyPr wrap="square" rtlCol="0" anchor="t">
            <a:spAutoFit/>
          </a:bodyPr>
          <a:lstStyle/>
          <a:p>
            <a:r>
              <a:rPr lang="en-GB" dirty="0">
                <a:highlight>
                  <a:srgbClr val="FFFF00"/>
                </a:highlight>
                <a:latin typeface="Arial" panose="020B0604020202020204" pitchFamily="34" charset="0"/>
                <a:cs typeface="Arial" panose="020B0604020202020204" pitchFamily="34" charset="0"/>
              </a:rPr>
              <a:t>Mr Jones</a:t>
            </a:r>
            <a:r>
              <a:rPr lang="en-GB" dirty="0">
                <a:latin typeface="Arial" panose="020B0604020202020204" pitchFamily="34" charset="0"/>
                <a:cs typeface="Arial" panose="020B0604020202020204" pitchFamily="34" charset="0"/>
              </a:rPr>
              <a:t>, of </a:t>
            </a:r>
            <a:r>
              <a:rPr lang="en-GB" dirty="0">
                <a:highlight>
                  <a:srgbClr val="FFFF00"/>
                </a:highlight>
                <a:latin typeface="Arial" panose="020B0604020202020204" pitchFamily="34" charset="0"/>
                <a:cs typeface="Arial" panose="020B0604020202020204" pitchFamily="34" charset="0"/>
              </a:rPr>
              <a:t>37 Roundhay Drive in Leeds</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has been </a:t>
            </a:r>
            <a:r>
              <a:rPr lang="en-GB" dirty="0">
                <a:highlight>
                  <a:srgbClr val="FFFF00"/>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after successful deep brain stimulation </a:t>
            </a:r>
          </a:p>
          <a:p>
            <a:r>
              <a:rPr lang="en-GB" dirty="0">
                <a:latin typeface="Arial" panose="020B0604020202020204" pitchFamily="34" charset="0"/>
                <a:cs typeface="Arial" panose="020B0604020202020204" pitchFamily="34" charset="0"/>
              </a:rPr>
              <a:t>surgery on Friday 16 March. The operation was </a:t>
            </a:r>
          </a:p>
          <a:p>
            <a:r>
              <a:rPr lang="en-GB" dirty="0">
                <a:latin typeface="Arial" panose="020B0604020202020204" pitchFamily="34" charset="0"/>
                <a:cs typeface="Arial" panose="020B0604020202020204" pitchFamily="34" charset="0"/>
              </a:rPr>
              <a:t>a complete success and we are sending his </a:t>
            </a:r>
          </a:p>
          <a:p>
            <a:r>
              <a:rPr lang="en-GB" dirty="0">
                <a:latin typeface="Arial" panose="020B0604020202020204" pitchFamily="34" charset="0"/>
                <a:cs typeface="Arial" panose="020B0604020202020204" pitchFamily="34" charset="0"/>
              </a:rPr>
              <a:t>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t>
            </a:r>
            <a:r>
              <a:rPr lang="en-GB" dirty="0">
                <a:highlight>
                  <a:srgbClr val="FFFF00"/>
                </a:highlight>
                <a:latin typeface="Arial" panose="020B0604020202020204" pitchFamily="34" charset="0"/>
                <a:cs typeface="Arial" panose="020B0604020202020204" pitchFamily="34" charset="0"/>
              </a:rPr>
              <a:t>a member of Parkinson’s UK </a:t>
            </a:r>
          </a:p>
          <a:p>
            <a:r>
              <a:rPr lang="en-GB" dirty="0">
                <a:latin typeface="Arial" panose="020B0604020202020204" pitchFamily="34" charset="0"/>
                <a:cs typeface="Arial" panose="020B0604020202020204" pitchFamily="34" charset="0"/>
              </a:rPr>
              <a:t>since his diagnosis in 2001 and has raised </a:t>
            </a:r>
          </a:p>
          <a:p>
            <a:r>
              <a:rPr lang="en-GB" dirty="0">
                <a:latin typeface="Arial" panose="020B0604020202020204" pitchFamily="34" charset="0"/>
                <a:cs typeface="Arial" panose="020B0604020202020204" pitchFamily="34" charset="0"/>
              </a:rPr>
              <a:t>several thousands of pounds for the branch over </a:t>
            </a:r>
          </a:p>
          <a:p>
            <a:r>
              <a:rPr lang="en-GB" dirty="0">
                <a:latin typeface="Arial" panose="020B0604020202020204" pitchFamily="34" charset="0"/>
                <a:cs typeface="Arial" panose="020B0604020202020204" pitchFamily="34" charset="0"/>
              </a:rPr>
              <a:t>the last few years, helped by connections made </a:t>
            </a:r>
          </a:p>
          <a:p>
            <a:r>
              <a:rPr lang="en-GB" dirty="0">
                <a:latin typeface="Arial" panose="020B0604020202020204" pitchFamily="34" charset="0"/>
                <a:cs typeface="Arial" panose="020B0604020202020204" pitchFamily="34" charset="0"/>
              </a:rPr>
              <a:t>through his membership of the Labour Party. He </a:t>
            </a:r>
          </a:p>
          <a:p>
            <a:r>
              <a:rPr lang="en-GB" dirty="0">
                <a:latin typeface="Arial" panose="020B0604020202020204" pitchFamily="34" charset="0"/>
                <a:cs typeface="Arial" panose="020B0604020202020204" pitchFamily="34" charset="0"/>
              </a:rPr>
              <a:t>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FFFF00"/>
                </a:highlight>
                <a:latin typeface="Arial" panose="020B0604020202020204" pitchFamily="34" charset="0"/>
                <a:cs typeface="Arial" panose="020B0604020202020204" pitchFamily="34" charset="0"/>
              </a:rPr>
              <a:t>Ward C between 11am and 1pm Tuesday to Thursday at LGI</a:t>
            </a:r>
            <a:r>
              <a:rPr lang="en-GB" dirty="0">
                <a:latin typeface="Arial" panose="020B0604020202020204" pitchFamily="34" charset="0"/>
                <a:cs typeface="Arial" panose="020B0604020202020204" pitchFamily="34" charset="0"/>
              </a:rPr>
              <a:t> or you can contact </a:t>
            </a:r>
            <a:r>
              <a:rPr lang="en-GB" dirty="0">
                <a:highlight>
                  <a:srgbClr val="FF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a:t>
            </a:r>
            <a:r>
              <a:rPr lang="en-GB" dirty="0">
                <a:highlight>
                  <a:srgbClr val="FFFF00"/>
                </a:highlight>
                <a:latin typeface="Arial" panose="020B0604020202020204" pitchFamily="34" charset="0"/>
                <a:cs typeface="Arial" panose="020B0604020202020204" pitchFamily="34" charset="0"/>
              </a:rPr>
              <a:t>Owen</a:t>
            </a:r>
            <a:r>
              <a:rPr lang="en-GB" dirty="0">
                <a:latin typeface="Arial" panose="020B0604020202020204" pitchFamily="34" charset="0"/>
                <a:cs typeface="Arial" panose="020B0604020202020204" pitchFamily="34" charset="0"/>
              </a:rPr>
              <a:t>, on </a:t>
            </a:r>
            <a:r>
              <a:rPr lang="en-GB" dirty="0">
                <a:highlight>
                  <a:srgbClr val="FFFF00"/>
                </a:highlight>
                <a:latin typeface="Arial" panose="020B0604020202020204" pitchFamily="34" charset="0"/>
                <a:cs typeface="Arial" panose="020B0604020202020204" pitchFamily="34" charset="0"/>
              </a:rPr>
              <a:t>01234 567 891</a:t>
            </a:r>
            <a:r>
              <a:rPr lang="en-GB" dirty="0">
                <a:latin typeface="Arial" panose="020B0604020202020204" pitchFamily="34" charset="0"/>
                <a:cs typeface="Arial" panose="020B0604020202020204" pitchFamily="34" charset="0"/>
              </a:rPr>
              <a:t> or </a:t>
            </a:r>
            <a:r>
              <a:rPr lang="en-GB" dirty="0">
                <a:highlight>
                  <a:srgbClr val="FFFF00"/>
                </a:highlight>
                <a:latin typeface="Arial" panose="020B0604020202020204" pitchFamily="34" charset="0"/>
                <a:cs typeface="Arial" panose="020B0604020202020204" pitchFamily="34" charset="0"/>
              </a:rPr>
              <a:t>owen@madeupemail.com</a:t>
            </a:r>
            <a:endParaRPr lang="en-GB" dirty="0">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65CCE52F-F0D2-483F-9075-1597CC0162F1}"/>
              </a:ext>
            </a:extLst>
          </p:cNvPr>
          <p:cNvSpPr/>
          <p:nvPr/>
        </p:nvSpPr>
        <p:spPr>
          <a:xfrm>
            <a:off x="5724128" y="1412776"/>
            <a:ext cx="3139233" cy="344595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B0F0"/>
                </a:solidFill>
                <a:latin typeface="Arial" panose="020B0604020202020204" pitchFamily="34" charset="0"/>
                <a:cs typeface="Arial" panose="020B0604020202020204" pitchFamily="34" charset="0"/>
              </a:rPr>
              <a:t>Personal information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Name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Age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Postal address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Association with Parkinson’s UK</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Current location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Relationship to Owen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Owen’s name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Owen’s mobile number</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Owen’s email address</a:t>
            </a:r>
          </a:p>
          <a:p>
            <a:endParaRPr lang="en-GB" dirty="0">
              <a:solidFill>
                <a:schemeClr val="tx1"/>
              </a:solidFill>
            </a:endParaRPr>
          </a:p>
          <a:p>
            <a:endParaRPr lang="en-GB" dirty="0">
              <a:solidFill>
                <a:srgbClr val="00B0F0"/>
              </a:solidFill>
            </a:endParaRPr>
          </a:p>
          <a:p>
            <a:endParaRPr lang="en-GB" dirty="0">
              <a:solidFill>
                <a:srgbClr val="00B0F0"/>
              </a:solidFill>
            </a:endParaRPr>
          </a:p>
        </p:txBody>
      </p:sp>
    </p:spTree>
    <p:extLst>
      <p:ext uri="{BB962C8B-B14F-4D97-AF65-F5344CB8AC3E}">
        <p14:creationId xmlns:p14="http://schemas.microsoft.com/office/powerpoint/2010/main" val="121362711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353452"/>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has been recovering in Leeds General Infirmary after successful deep brain stimulation surgery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since his diagnosis in 2001, and has raised several thousands of pounds for the branch over the last few years, helped by connections made through his membership of the Labour Party. He is an active member of St Matthias, the local church.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Ward C between 11am and 1pm Tuesday to Thursday at Leeds General Infirmary or you can contact his husband, Owen, on 01234 567 891 or owen@madeupemail.com</a:t>
            </a:r>
          </a:p>
        </p:txBody>
      </p:sp>
      <p:sp>
        <p:nvSpPr>
          <p:cNvPr id="5" name="TextBox 4">
            <a:extLst>
              <a:ext uri="{FF2B5EF4-FFF2-40B4-BE49-F238E27FC236}">
                <a16:creationId xmlns:a16="http://schemas.microsoft.com/office/drawing/2014/main" id="{8C16E537-6D05-4396-9D66-9F8BCF64616B}"/>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sensitive personal information</a:t>
            </a:r>
            <a:r>
              <a:rPr lang="en-GB" b="1" dirty="0">
                <a:latin typeface="Arial" panose="020B0604020202020204" pitchFamily="34" charset="0"/>
                <a:cs typeface="Arial" panose="020B0604020202020204" pitchFamily="34" charset="0"/>
              </a:rPr>
              <a:t> that is shared</a:t>
            </a:r>
            <a:endParaRPr lang="en-US"/>
          </a:p>
        </p:txBody>
      </p:sp>
      <p:sp>
        <p:nvSpPr>
          <p:cNvPr id="3" name="Rectangle 2">
            <a:extLst>
              <a:ext uri="{FF2B5EF4-FFF2-40B4-BE49-F238E27FC236}">
                <a16:creationId xmlns:a16="http://schemas.microsoft.com/office/drawing/2014/main" id="{67DBB817-E8B3-4353-8945-D8716D5C0E9B}"/>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222026009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431540" y="2351133"/>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has been </a:t>
            </a:r>
            <a:r>
              <a:rPr lang="en-GB" dirty="0">
                <a:highlight>
                  <a:srgbClr val="00FF00"/>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after successful </a:t>
            </a:r>
            <a:r>
              <a:rPr lang="en-GB" dirty="0">
                <a:highlight>
                  <a:srgbClr val="00FF00"/>
                </a:highlight>
                <a:latin typeface="Arial" panose="020B0604020202020204" pitchFamily="34" charset="0"/>
                <a:cs typeface="Arial" panose="020B0604020202020204" pitchFamily="34" charset="0"/>
              </a:rPr>
              <a:t>deep brain stimulation surgery </a:t>
            </a:r>
            <a:r>
              <a:rPr lang="en-GB" dirty="0">
                <a:latin typeface="Arial" panose="020B0604020202020204" pitchFamily="34" charset="0"/>
                <a:cs typeface="Arial" panose="020B0604020202020204" pitchFamily="34" charset="0"/>
              </a:rPr>
              <a:t>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since </a:t>
            </a:r>
            <a:r>
              <a:rPr lang="en-GB" dirty="0">
                <a:highlight>
                  <a:srgbClr val="00FF00"/>
                </a:highlight>
                <a:latin typeface="Arial" panose="020B0604020202020204" pitchFamily="34" charset="0"/>
                <a:cs typeface="Arial" panose="020B0604020202020204" pitchFamily="34" charset="0"/>
              </a:rPr>
              <a:t>his diagnosis in 2001</a:t>
            </a:r>
            <a:r>
              <a:rPr lang="en-GB" dirty="0">
                <a:latin typeface="Arial" panose="020B0604020202020204" pitchFamily="34" charset="0"/>
                <a:cs typeface="Arial" panose="020B0604020202020204" pitchFamily="34" charset="0"/>
              </a:rPr>
              <a:t>, and has raised several thousands of pounds for the branch over the last few years, helped by connections made through </a:t>
            </a:r>
            <a:r>
              <a:rPr lang="en-GB" dirty="0">
                <a:highlight>
                  <a:srgbClr val="00FF00"/>
                </a:highlight>
                <a:latin typeface="Arial" panose="020B0604020202020204" pitchFamily="34" charset="0"/>
                <a:cs typeface="Arial" panose="020B0604020202020204" pitchFamily="34" charset="0"/>
              </a:rPr>
              <a:t>his membership of the Labour Party</a:t>
            </a:r>
            <a:r>
              <a:rPr lang="en-GB" dirty="0">
                <a:latin typeface="Arial" panose="020B0604020202020204" pitchFamily="34" charset="0"/>
                <a:cs typeface="Arial" panose="020B0604020202020204" pitchFamily="34" charset="0"/>
              </a:rPr>
              <a:t>. He is </a:t>
            </a:r>
            <a:r>
              <a:rPr lang="en-GB" dirty="0">
                <a:highlight>
                  <a:srgbClr val="00FF00"/>
                </a:highlight>
                <a:latin typeface="Arial" panose="020B0604020202020204" pitchFamily="34" charset="0"/>
                <a:cs typeface="Arial" panose="020B0604020202020204" pitchFamily="34" charset="0"/>
              </a:rPr>
              <a:t>an active member of St Matthias, the local church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00FF00"/>
                </a:highlight>
                <a:latin typeface="Arial" panose="020B0604020202020204" pitchFamily="34" charset="0"/>
                <a:cs typeface="Arial" panose="020B0604020202020204" pitchFamily="34" charset="0"/>
              </a:rPr>
              <a:t>Ward C between 11am and 1pm Tuesday to Thursday at Leeds General Infirmary</a:t>
            </a:r>
            <a:r>
              <a:rPr lang="en-GB" dirty="0">
                <a:latin typeface="Arial" panose="020B0604020202020204" pitchFamily="34" charset="0"/>
                <a:cs typeface="Arial" panose="020B0604020202020204" pitchFamily="34" charset="0"/>
              </a:rPr>
              <a:t> or you can contact </a:t>
            </a:r>
            <a:r>
              <a:rPr lang="en-GB" dirty="0">
                <a:highlight>
                  <a:srgbClr val="00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Owen, on 01234 567 891 or owen@madeupemail.com</a:t>
            </a:r>
          </a:p>
        </p:txBody>
      </p:sp>
      <p:sp>
        <p:nvSpPr>
          <p:cNvPr id="7" name="TextBox 6">
            <a:extLst>
              <a:ext uri="{FF2B5EF4-FFF2-40B4-BE49-F238E27FC236}">
                <a16:creationId xmlns:a16="http://schemas.microsoft.com/office/drawing/2014/main" id="{27C39D76-382B-4C06-A23B-CAF0B78BB198}"/>
              </a:ext>
            </a:extLst>
          </p:cNvPr>
          <p:cNvSpPr txBox="1"/>
          <p:nvPr/>
        </p:nvSpPr>
        <p:spPr>
          <a:xfrm>
            <a:off x="323528" y="6116339"/>
            <a:ext cx="8166386" cy="937707"/>
          </a:xfrm>
          <a:prstGeom prst="rect">
            <a:avLst/>
          </a:prstGeom>
          <a:noFill/>
        </p:spPr>
        <p:txBody>
          <a:bodyPr wrap="square" rtlCol="0" anchor="t">
            <a:spAutoFit/>
          </a:bodyPr>
          <a:lstStyle/>
          <a:p>
            <a:r>
              <a:rPr lang="en-GB" b="1" dirty="0">
                <a:latin typeface="Arial" panose="020B0604020202020204" pitchFamily="34" charset="0"/>
                <a:cs typeface="Arial" panose="020B0604020202020204" pitchFamily="34" charset="0"/>
              </a:rPr>
              <a:t>Why do you think that the highlighted section above have been identified as sensitive personal information? </a:t>
            </a:r>
          </a:p>
          <a:p>
            <a:pPr marL="1657350" lvl="3" indent="-285750">
              <a:buFont typeface="Arial" panose="020B0604020202020204" pitchFamily="34" charset="0"/>
              <a:buChar char="•"/>
            </a:pPr>
            <a:endParaRPr lang="en-GB" b="1" dirty="0"/>
          </a:p>
        </p:txBody>
      </p:sp>
      <p:sp>
        <p:nvSpPr>
          <p:cNvPr id="5" name="TextBox 4">
            <a:extLst>
              <a:ext uri="{FF2B5EF4-FFF2-40B4-BE49-F238E27FC236}">
                <a16:creationId xmlns:a16="http://schemas.microsoft.com/office/drawing/2014/main" id="{450D8BD9-8B1B-4111-9B53-BAA1F481B120}"/>
              </a:ext>
            </a:extLst>
          </p:cNvPr>
          <p:cNvSpPr txBox="1"/>
          <p:nvPr/>
        </p:nvSpPr>
        <p:spPr>
          <a:xfrm>
            <a:off x="-540568" y="1455167"/>
            <a:ext cx="8568952" cy="646331"/>
          </a:xfrm>
          <a:prstGeom prst="rect">
            <a:avLst/>
          </a:prstGeom>
          <a:noFill/>
        </p:spPr>
        <p:txBody>
          <a:bodyPr wrap="square" rtlCol="0" anchor="t">
            <a:spAutoFit/>
          </a:bodyPr>
          <a:lstStyle/>
          <a:p>
            <a:pPr lvl="2"/>
            <a:r>
              <a:rPr lang="en-GB" b="1" dirty="0">
                <a:latin typeface="Arial" panose="020B0604020202020204" pitchFamily="34" charset="0"/>
                <a:cs typeface="Arial" panose="020B0604020202020204" pitchFamily="34" charset="0"/>
              </a:rPr>
              <a:t>Take a moment to look at the passage below. From this case study please define the </a:t>
            </a:r>
            <a:r>
              <a:rPr lang="en-GB" b="1" dirty="0">
                <a:solidFill>
                  <a:srgbClr val="00B0F0"/>
                </a:solidFill>
                <a:latin typeface="Arial" panose="020B0604020202020204" pitchFamily="34" charset="0"/>
                <a:cs typeface="Arial" panose="020B0604020202020204" pitchFamily="34" charset="0"/>
              </a:rPr>
              <a:t>sensitive personal information</a:t>
            </a:r>
            <a:r>
              <a:rPr lang="en-GB" b="1" dirty="0">
                <a:latin typeface="Arial" panose="020B0604020202020204" pitchFamily="34" charset="0"/>
                <a:cs typeface="Arial" panose="020B0604020202020204" pitchFamily="34" charset="0"/>
              </a:rPr>
              <a:t> that is shared</a:t>
            </a:r>
            <a:r>
              <a:rPr lang="en-GB" b="1" dirty="0">
                <a:latin typeface="Arial"/>
                <a:cs typeface="Arial"/>
              </a:rPr>
              <a:t>.</a:t>
            </a:r>
            <a:endParaRPr lang="en-US" dirty="0"/>
          </a:p>
        </p:txBody>
      </p:sp>
      <p:sp>
        <p:nvSpPr>
          <p:cNvPr id="3" name="Rectangle 2">
            <a:extLst>
              <a:ext uri="{FF2B5EF4-FFF2-40B4-BE49-F238E27FC236}">
                <a16:creationId xmlns:a16="http://schemas.microsoft.com/office/drawing/2014/main" id="{5BA42C2B-1995-4F9A-925C-D36701F76ADE}"/>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202226691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269507"/>
            <a:ext cx="10297144" cy="92724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600" b="1" dirty="0">
                <a:latin typeface="Arial"/>
                <a:cs typeface="Arial"/>
              </a:rPr>
              <a:t>Why is this considered personal sensitive 	information?</a:t>
            </a:r>
            <a:r>
              <a:rPr lang="en-GB" sz="2800" dirty="0">
                <a:latin typeface="ParkinsonsUK Stencil" panose="02000503000000020004" pitchFamily="2" charset="0"/>
              </a:rPr>
              <a:t> </a:t>
            </a:r>
          </a:p>
        </p:txBody>
      </p:sp>
      <p:sp>
        <p:nvSpPr>
          <p:cNvPr id="2" name="TextBox 1">
            <a:extLst>
              <a:ext uri="{FF2B5EF4-FFF2-40B4-BE49-F238E27FC236}">
                <a16:creationId xmlns:a16="http://schemas.microsoft.com/office/drawing/2014/main" id="{80D8307D-3268-4007-834E-6D30E1CA6257}"/>
              </a:ext>
            </a:extLst>
          </p:cNvPr>
          <p:cNvSpPr txBox="1"/>
          <p:nvPr/>
        </p:nvSpPr>
        <p:spPr>
          <a:xfrm>
            <a:off x="323528" y="1412776"/>
            <a:ext cx="8352928" cy="4801314"/>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Mr Jones, of 37 Roundhay Drive in Leeds, </a:t>
            </a:r>
          </a:p>
          <a:p>
            <a:r>
              <a:rPr lang="en-GB" dirty="0">
                <a:latin typeface="Arial" panose="020B0604020202020204" pitchFamily="34" charset="0"/>
                <a:cs typeface="Arial" panose="020B0604020202020204" pitchFamily="34" charset="0"/>
              </a:rPr>
              <a:t>has been </a:t>
            </a:r>
            <a:r>
              <a:rPr lang="en-GB" dirty="0">
                <a:highlight>
                  <a:srgbClr val="00FF00"/>
                </a:highlight>
                <a:latin typeface="Arial" panose="020B0604020202020204" pitchFamily="34" charset="0"/>
                <a:cs typeface="Arial" panose="020B0604020202020204" pitchFamily="34" charset="0"/>
              </a:rPr>
              <a:t>recovering in Leeds General Infirmary </a:t>
            </a:r>
          </a:p>
          <a:p>
            <a:r>
              <a:rPr lang="en-GB" dirty="0">
                <a:latin typeface="Arial" panose="020B0604020202020204" pitchFamily="34" charset="0"/>
                <a:cs typeface="Arial" panose="020B0604020202020204" pitchFamily="34" charset="0"/>
              </a:rPr>
              <a:t>after successful </a:t>
            </a:r>
            <a:r>
              <a:rPr lang="en-GB" dirty="0">
                <a:highlight>
                  <a:srgbClr val="00FF00"/>
                </a:highlight>
                <a:latin typeface="Arial" panose="020B0604020202020204" pitchFamily="34" charset="0"/>
                <a:cs typeface="Arial" panose="020B0604020202020204" pitchFamily="34" charset="0"/>
              </a:rPr>
              <a:t>deep brain stimulation </a:t>
            </a:r>
          </a:p>
          <a:p>
            <a:r>
              <a:rPr lang="en-GB" dirty="0">
                <a:highlight>
                  <a:srgbClr val="00FF00"/>
                </a:highlight>
                <a:latin typeface="Arial" panose="020B0604020202020204" pitchFamily="34" charset="0"/>
                <a:cs typeface="Arial" panose="020B0604020202020204" pitchFamily="34" charset="0"/>
              </a:rPr>
              <a:t>surgery</a:t>
            </a:r>
            <a:r>
              <a:rPr lang="en-GB" dirty="0">
                <a:latin typeface="Arial" panose="020B0604020202020204" pitchFamily="34" charset="0"/>
                <a:cs typeface="Arial" panose="020B0604020202020204" pitchFamily="34" charset="0"/>
              </a:rPr>
              <a:t> on Friday 16 March. The operation was </a:t>
            </a:r>
          </a:p>
          <a:p>
            <a:r>
              <a:rPr lang="en-GB" dirty="0">
                <a:latin typeface="Arial" panose="020B0604020202020204" pitchFamily="34" charset="0"/>
                <a:cs typeface="Arial" panose="020B0604020202020204" pitchFamily="34" charset="0"/>
              </a:rPr>
              <a:t>a complete success and we are sending his </a:t>
            </a:r>
          </a:p>
          <a:p>
            <a:r>
              <a:rPr lang="en-GB" dirty="0">
                <a:latin typeface="Arial" panose="020B0604020202020204" pitchFamily="34" charset="0"/>
                <a:cs typeface="Arial" panose="020B0604020202020204" pitchFamily="34" charset="0"/>
              </a:rPr>
              <a:t>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 member of Parkinson’s UK  </a:t>
            </a:r>
          </a:p>
          <a:p>
            <a:r>
              <a:rPr lang="en-GB" dirty="0">
                <a:latin typeface="Arial" panose="020B0604020202020204" pitchFamily="34" charset="0"/>
                <a:cs typeface="Arial" panose="020B0604020202020204" pitchFamily="34" charset="0"/>
              </a:rPr>
              <a:t>since </a:t>
            </a:r>
            <a:r>
              <a:rPr lang="en-GB" dirty="0">
                <a:highlight>
                  <a:srgbClr val="00FF00"/>
                </a:highlight>
                <a:latin typeface="Arial" panose="020B0604020202020204" pitchFamily="34" charset="0"/>
                <a:cs typeface="Arial" panose="020B0604020202020204" pitchFamily="34" charset="0"/>
              </a:rPr>
              <a:t>his diagnosis in 2001</a:t>
            </a:r>
            <a:r>
              <a:rPr lang="en-GB" dirty="0">
                <a:latin typeface="Arial" panose="020B0604020202020204" pitchFamily="34" charset="0"/>
                <a:cs typeface="Arial" panose="020B0604020202020204" pitchFamily="34" charset="0"/>
              </a:rPr>
              <a:t>, and has raised </a:t>
            </a:r>
            <a:endParaRPr lang="en-GB"/>
          </a:p>
          <a:p>
            <a:r>
              <a:rPr lang="en-GB" dirty="0">
                <a:latin typeface="Arial" panose="020B0604020202020204" pitchFamily="34" charset="0"/>
                <a:cs typeface="Arial" panose="020B0604020202020204" pitchFamily="34" charset="0"/>
              </a:rPr>
              <a:t>several thousands of pounds for the branch over </a:t>
            </a:r>
          </a:p>
          <a:p>
            <a:r>
              <a:rPr lang="en-GB" dirty="0">
                <a:latin typeface="Arial" panose="020B0604020202020204" pitchFamily="34" charset="0"/>
                <a:cs typeface="Arial" panose="020B0604020202020204" pitchFamily="34" charset="0"/>
              </a:rPr>
              <a:t>the last few years, helped by connections made </a:t>
            </a:r>
          </a:p>
          <a:p>
            <a:r>
              <a:rPr lang="en-GB" dirty="0">
                <a:latin typeface="Arial" panose="020B0604020202020204" pitchFamily="34" charset="0"/>
                <a:cs typeface="Arial" panose="020B0604020202020204" pitchFamily="34" charset="0"/>
              </a:rPr>
              <a:t>through </a:t>
            </a:r>
            <a:r>
              <a:rPr lang="en-GB" dirty="0">
                <a:highlight>
                  <a:srgbClr val="00FF00"/>
                </a:highlight>
                <a:latin typeface="Arial" panose="020B0604020202020204" pitchFamily="34" charset="0"/>
                <a:cs typeface="Arial" panose="020B0604020202020204" pitchFamily="34" charset="0"/>
              </a:rPr>
              <a:t>his membership of the Labour Party</a:t>
            </a:r>
            <a:r>
              <a:rPr lang="en-GB" dirty="0">
                <a:latin typeface="Arial" panose="020B0604020202020204" pitchFamily="34" charset="0"/>
                <a:cs typeface="Arial" panose="020B0604020202020204" pitchFamily="34" charset="0"/>
              </a:rPr>
              <a:t>. He </a:t>
            </a:r>
          </a:p>
          <a:p>
            <a:r>
              <a:rPr lang="en-GB" dirty="0">
                <a:latin typeface="Arial" panose="020B0604020202020204" pitchFamily="34" charset="0"/>
                <a:cs typeface="Arial" panose="020B0604020202020204" pitchFamily="34" charset="0"/>
              </a:rPr>
              <a:t>is </a:t>
            </a:r>
            <a:r>
              <a:rPr lang="en-GB" dirty="0">
                <a:highlight>
                  <a:srgbClr val="00FF00"/>
                </a:highlight>
                <a:latin typeface="Arial" panose="020B0604020202020204" pitchFamily="34" charset="0"/>
                <a:cs typeface="Arial" panose="020B0604020202020204" pitchFamily="34" charset="0"/>
              </a:rPr>
              <a:t>an active member of St Matthias, the local church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00FF00"/>
                </a:highlight>
                <a:latin typeface="Arial" panose="020B0604020202020204" pitchFamily="34" charset="0"/>
                <a:cs typeface="Arial" panose="020B0604020202020204" pitchFamily="34" charset="0"/>
              </a:rPr>
              <a:t>Ward C between 11am and 1pm Tuesday to Thursday at Leeds General Infirmary</a:t>
            </a:r>
            <a:r>
              <a:rPr lang="en-GB" dirty="0">
                <a:latin typeface="Arial" panose="020B0604020202020204" pitchFamily="34" charset="0"/>
                <a:cs typeface="Arial" panose="020B0604020202020204" pitchFamily="34" charset="0"/>
              </a:rPr>
              <a:t> or you can contact </a:t>
            </a:r>
            <a:r>
              <a:rPr lang="en-GB" dirty="0">
                <a:highlight>
                  <a:srgbClr val="00FF00"/>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Owen, on 01234 567 891 or owen@madeupemail.com</a:t>
            </a:r>
          </a:p>
        </p:txBody>
      </p:sp>
      <p:sp>
        <p:nvSpPr>
          <p:cNvPr id="7" name="Rectangle: Rounded Corners 6">
            <a:extLst>
              <a:ext uri="{FF2B5EF4-FFF2-40B4-BE49-F238E27FC236}">
                <a16:creationId xmlns:a16="http://schemas.microsoft.com/office/drawing/2014/main" id="{65CCE52F-F0D2-483F-9075-1597CC0162F1}"/>
              </a:ext>
            </a:extLst>
          </p:cNvPr>
          <p:cNvSpPr/>
          <p:nvPr/>
        </p:nvSpPr>
        <p:spPr>
          <a:xfrm>
            <a:off x="5724128" y="1556792"/>
            <a:ext cx="3225497" cy="360040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B0F0"/>
                </a:solidFill>
                <a:latin typeface="Arial" panose="020B0604020202020204" pitchFamily="34" charset="0"/>
                <a:cs typeface="Arial" panose="020B0604020202020204" pitchFamily="34" charset="0"/>
              </a:rPr>
              <a:t>Sensitive personal information</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Medical details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Diagnosis of Parkinson’s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Date of diagnosis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Being in hospital</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Undergone a medical procedure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Political affiliations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Religious beliefs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Sexual orientation</a:t>
            </a:r>
          </a:p>
          <a:p>
            <a:endParaRPr lang="en-GB" dirty="0">
              <a:solidFill>
                <a:srgbClr val="00B0F0"/>
              </a:solidFill>
            </a:endParaRPr>
          </a:p>
          <a:p>
            <a:endParaRPr lang="en-GB" dirty="0">
              <a:solidFill>
                <a:srgbClr val="00B0F0"/>
              </a:solidFill>
            </a:endParaRPr>
          </a:p>
        </p:txBody>
      </p:sp>
    </p:spTree>
    <p:extLst>
      <p:ext uri="{BB962C8B-B14F-4D97-AF65-F5344CB8AC3E}">
        <p14:creationId xmlns:p14="http://schemas.microsoft.com/office/powerpoint/2010/main" val="332275329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8307D-3268-4007-834E-6D30E1CA6257}"/>
              </a:ext>
            </a:extLst>
          </p:cNvPr>
          <p:cNvSpPr txBox="1"/>
          <p:nvPr/>
        </p:nvSpPr>
        <p:spPr>
          <a:xfrm>
            <a:off x="342306" y="1812499"/>
            <a:ext cx="8352928" cy="3693319"/>
          </a:xfrm>
          <a:prstGeom prst="rect">
            <a:avLst/>
          </a:prstGeom>
          <a:noFill/>
        </p:spPr>
        <p:txBody>
          <a:bodyPr wrap="square" rtlCol="0" anchor="t">
            <a:spAutoFit/>
          </a:bodyPr>
          <a:lstStyle/>
          <a:p>
            <a:r>
              <a:rPr lang="en-GB" dirty="0">
                <a:highlight>
                  <a:srgbClr val="00FFFF"/>
                </a:highlight>
                <a:latin typeface="Arial" panose="020B0604020202020204" pitchFamily="34" charset="0"/>
                <a:cs typeface="Arial" panose="020B0604020202020204" pitchFamily="34" charset="0"/>
              </a:rPr>
              <a:t>Mr Jones</a:t>
            </a:r>
            <a:r>
              <a:rPr lang="en-GB" dirty="0">
                <a:latin typeface="Arial" panose="020B0604020202020204" pitchFamily="34" charset="0"/>
                <a:cs typeface="Arial" panose="020B0604020202020204" pitchFamily="34" charset="0"/>
              </a:rPr>
              <a:t>, of </a:t>
            </a:r>
            <a:r>
              <a:rPr lang="en-GB" dirty="0">
                <a:highlight>
                  <a:srgbClr val="00FFFF"/>
                </a:highlight>
                <a:latin typeface="Arial" panose="020B0604020202020204" pitchFamily="34" charset="0"/>
                <a:cs typeface="Arial" panose="020B0604020202020204" pitchFamily="34" charset="0"/>
              </a:rPr>
              <a:t>37 Roundhay Drive in Leeds</a:t>
            </a:r>
            <a:r>
              <a:rPr lang="en-GB" dirty="0">
                <a:latin typeface="Arial" panose="020B0604020202020204" pitchFamily="34" charset="0"/>
                <a:cs typeface="Arial" panose="020B0604020202020204" pitchFamily="34" charset="0"/>
              </a:rPr>
              <a:t> has been </a:t>
            </a:r>
            <a:r>
              <a:rPr lang="en-GB" dirty="0">
                <a:highlight>
                  <a:srgbClr val="00FFFF"/>
                </a:highlight>
                <a:latin typeface="Arial" panose="020B0604020202020204" pitchFamily="34" charset="0"/>
                <a:cs typeface="Arial" panose="020B0604020202020204" pitchFamily="34" charset="0"/>
              </a:rPr>
              <a:t>recovering in Leeds General Infirmary</a:t>
            </a:r>
            <a:r>
              <a:rPr lang="en-GB" dirty="0">
                <a:latin typeface="Arial" panose="020B0604020202020204" pitchFamily="34" charset="0"/>
                <a:cs typeface="Arial" panose="020B0604020202020204" pitchFamily="34" charset="0"/>
              </a:rPr>
              <a:t> after successful </a:t>
            </a:r>
            <a:r>
              <a:rPr lang="en-GB" dirty="0">
                <a:highlight>
                  <a:srgbClr val="00FFFF"/>
                </a:highlight>
                <a:latin typeface="Arial" panose="020B0604020202020204" pitchFamily="34" charset="0"/>
                <a:cs typeface="Arial" panose="020B0604020202020204" pitchFamily="34" charset="0"/>
              </a:rPr>
              <a:t>deep brain stimulation surgery</a:t>
            </a:r>
            <a:r>
              <a:rPr lang="en-GB" dirty="0">
                <a:latin typeface="Arial" panose="020B0604020202020204" pitchFamily="34" charset="0"/>
                <a:cs typeface="Arial" panose="020B0604020202020204" pitchFamily="34" charset="0"/>
              </a:rPr>
              <a:t> on Friday 16 March. The operation was a complete success and we are sending his family all our good wishes.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Mr Jones has been </a:t>
            </a:r>
            <a:r>
              <a:rPr lang="en-GB" dirty="0">
                <a:highlight>
                  <a:srgbClr val="00FFFF"/>
                </a:highlight>
                <a:latin typeface="Arial" panose="020B0604020202020204" pitchFamily="34" charset="0"/>
                <a:cs typeface="Arial" panose="020B0604020202020204" pitchFamily="34" charset="0"/>
              </a:rPr>
              <a:t>a member of Parkinson’s UK</a:t>
            </a:r>
            <a:r>
              <a:rPr lang="en-GB" dirty="0">
                <a:latin typeface="Arial" panose="020B0604020202020204" pitchFamily="34" charset="0"/>
                <a:cs typeface="Arial" panose="020B0604020202020204" pitchFamily="34" charset="0"/>
              </a:rPr>
              <a:t> since </a:t>
            </a:r>
            <a:r>
              <a:rPr lang="en-GB" dirty="0">
                <a:highlight>
                  <a:srgbClr val="00FFFF"/>
                </a:highlight>
                <a:latin typeface="Arial" panose="020B0604020202020204" pitchFamily="34" charset="0"/>
                <a:cs typeface="Arial" panose="020B0604020202020204" pitchFamily="34" charset="0"/>
              </a:rPr>
              <a:t>his diagnosis in 2001</a:t>
            </a:r>
            <a:r>
              <a:rPr lang="en-GB" dirty="0">
                <a:latin typeface="Arial" panose="020B0604020202020204" pitchFamily="34" charset="0"/>
                <a:cs typeface="Arial" panose="020B0604020202020204" pitchFamily="34" charset="0"/>
              </a:rPr>
              <a:t>, and has raised several thousands of pounds for his branch over the last few years, helped by connections made through </a:t>
            </a:r>
            <a:r>
              <a:rPr lang="en-GB" dirty="0">
                <a:highlight>
                  <a:srgbClr val="00FFFF"/>
                </a:highlight>
                <a:latin typeface="Arial" panose="020B0604020202020204" pitchFamily="34" charset="0"/>
                <a:cs typeface="Arial" panose="020B0604020202020204" pitchFamily="34" charset="0"/>
              </a:rPr>
              <a:t>his membership of the Labour Party</a:t>
            </a:r>
            <a:r>
              <a:rPr lang="en-GB" dirty="0">
                <a:latin typeface="Arial" panose="020B0604020202020204" pitchFamily="34" charset="0"/>
                <a:cs typeface="Arial" panose="020B0604020202020204" pitchFamily="34" charset="0"/>
              </a:rPr>
              <a:t>. He is </a:t>
            </a:r>
            <a:r>
              <a:rPr lang="en-GB" dirty="0">
                <a:highlight>
                  <a:srgbClr val="00FFFF"/>
                </a:highlight>
                <a:latin typeface="Arial" panose="020B0604020202020204" pitchFamily="34" charset="0"/>
                <a:cs typeface="Arial" panose="020B0604020202020204" pitchFamily="34" charset="0"/>
              </a:rPr>
              <a:t>an active member of St Matthias, our local church</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 would like to wish him a speedy recovery, you can visit him on </a:t>
            </a:r>
            <a:r>
              <a:rPr lang="en-GB" dirty="0">
                <a:highlight>
                  <a:srgbClr val="00FFFF"/>
                </a:highlight>
                <a:latin typeface="Arial" panose="020B0604020202020204" pitchFamily="34" charset="0"/>
                <a:cs typeface="Arial" panose="020B0604020202020204" pitchFamily="34" charset="0"/>
              </a:rPr>
              <a:t>Ward C between 11am and 1pm Tuesday to Thursday at Leeds General Infirmary</a:t>
            </a:r>
            <a:r>
              <a:rPr lang="en-GB" dirty="0">
                <a:latin typeface="Arial" panose="020B0604020202020204" pitchFamily="34" charset="0"/>
                <a:cs typeface="Arial" panose="020B0604020202020204" pitchFamily="34" charset="0"/>
              </a:rPr>
              <a:t> or you can contact </a:t>
            </a:r>
            <a:r>
              <a:rPr lang="en-GB" dirty="0">
                <a:highlight>
                  <a:srgbClr val="00FFFF"/>
                </a:highlight>
                <a:latin typeface="Arial" panose="020B0604020202020204" pitchFamily="34" charset="0"/>
                <a:cs typeface="Arial" panose="020B0604020202020204" pitchFamily="34" charset="0"/>
              </a:rPr>
              <a:t>his husband</a:t>
            </a:r>
            <a:r>
              <a:rPr lang="en-GB" dirty="0">
                <a:latin typeface="Arial" panose="020B0604020202020204" pitchFamily="34" charset="0"/>
                <a:cs typeface="Arial" panose="020B0604020202020204" pitchFamily="34" charset="0"/>
              </a:rPr>
              <a:t>, </a:t>
            </a:r>
            <a:r>
              <a:rPr lang="en-GB" dirty="0">
                <a:highlight>
                  <a:srgbClr val="00FFFF"/>
                </a:highlight>
                <a:latin typeface="Arial" panose="020B0604020202020204" pitchFamily="34" charset="0"/>
                <a:cs typeface="Arial" panose="020B0604020202020204" pitchFamily="34" charset="0"/>
              </a:rPr>
              <a:t>Owen</a:t>
            </a:r>
            <a:r>
              <a:rPr lang="en-GB" dirty="0">
                <a:latin typeface="Arial" panose="020B0604020202020204" pitchFamily="34" charset="0"/>
                <a:cs typeface="Arial" panose="020B0604020202020204" pitchFamily="34" charset="0"/>
              </a:rPr>
              <a:t>, on </a:t>
            </a:r>
            <a:r>
              <a:rPr lang="en-GB" dirty="0">
                <a:highlight>
                  <a:srgbClr val="00FFFF"/>
                </a:highlight>
                <a:latin typeface="Arial" panose="020B0604020202020204" pitchFamily="34" charset="0"/>
                <a:cs typeface="Arial" panose="020B0604020202020204" pitchFamily="34" charset="0"/>
              </a:rPr>
              <a:t>01234 567 891</a:t>
            </a:r>
            <a:r>
              <a:rPr lang="en-GB" dirty="0">
                <a:latin typeface="Arial" panose="020B0604020202020204" pitchFamily="34" charset="0"/>
                <a:cs typeface="Arial" panose="020B0604020202020204" pitchFamily="34" charset="0"/>
              </a:rPr>
              <a:t> or </a:t>
            </a:r>
            <a:r>
              <a:rPr lang="en-GB" dirty="0">
                <a:highlight>
                  <a:srgbClr val="00FFFF"/>
                </a:highlight>
                <a:latin typeface="Arial" panose="020B0604020202020204" pitchFamily="34" charset="0"/>
                <a:cs typeface="Arial" panose="020B0604020202020204" pitchFamily="34" charset="0"/>
              </a:rPr>
              <a:t>owen@madeupemail.com</a:t>
            </a:r>
          </a:p>
        </p:txBody>
      </p:sp>
      <p:sp>
        <p:nvSpPr>
          <p:cNvPr id="3" name="Rectangle 2">
            <a:extLst>
              <a:ext uri="{FF2B5EF4-FFF2-40B4-BE49-F238E27FC236}">
                <a16:creationId xmlns:a16="http://schemas.microsoft.com/office/drawing/2014/main" id="{9A478A6B-8F42-4303-9F81-64B504447E88}"/>
              </a:ext>
            </a:extLst>
          </p:cNvPr>
          <p:cNvSpPr/>
          <p:nvPr/>
        </p:nvSpPr>
        <p:spPr>
          <a:xfrm>
            <a:off x="342306" y="1420891"/>
            <a:ext cx="8064896" cy="369332"/>
          </a:xfrm>
          <a:prstGeom prst="rect">
            <a:avLst/>
          </a:prstGeom>
        </p:spPr>
        <p:txBody>
          <a:bodyPr wrap="square">
            <a:spAutoFit/>
          </a:bodyPr>
          <a:lstStyle/>
          <a:p>
            <a:r>
              <a:rPr lang="en-GB" b="1" dirty="0">
                <a:latin typeface="Arial" panose="020B0604020202020204" pitchFamily="34" charset="0"/>
                <a:cs typeface="Arial" panose="020B0604020202020204" pitchFamily="34" charset="0"/>
              </a:rPr>
              <a:t>Within this one passage this is how much we need to be mindful of.</a:t>
            </a:r>
          </a:p>
        </p:txBody>
      </p:sp>
      <p:sp>
        <p:nvSpPr>
          <p:cNvPr id="5" name="Rectangle 4">
            <a:extLst>
              <a:ext uri="{FF2B5EF4-FFF2-40B4-BE49-F238E27FC236}">
                <a16:creationId xmlns:a16="http://schemas.microsoft.com/office/drawing/2014/main" id="{29A9F0C7-BC28-48DB-A241-B1AAE0AB097E}"/>
              </a:ext>
            </a:extLst>
          </p:cNvPr>
          <p:cNvSpPr/>
          <p:nvPr/>
        </p:nvSpPr>
        <p:spPr>
          <a:xfrm>
            <a:off x="218744" y="5657671"/>
            <a:ext cx="8064896" cy="923330"/>
          </a:xfrm>
          <a:prstGeom prst="rect">
            <a:avLst/>
          </a:prstGeom>
        </p:spPr>
        <p:txBody>
          <a:bodyPr wrap="square" anchor="t">
            <a:spAutoFit/>
          </a:bodyPr>
          <a:lstStyle/>
          <a:p>
            <a:pPr algn="ctr"/>
            <a:r>
              <a:rPr lang="en-GB" b="1" dirty="0">
                <a:latin typeface="Arial" panose="020B0604020202020204" pitchFamily="34" charset="0"/>
                <a:cs typeface="Arial" panose="020B0604020202020204" pitchFamily="34" charset="0"/>
              </a:rPr>
              <a:t>PLEASE NOTE, whatever type of information you are collecting you must keep it secure and only share with those you have permission to. And remember only collect what is </a:t>
            </a:r>
            <a:r>
              <a:rPr lang="en-GB" b="1" i="1" dirty="0">
                <a:latin typeface="Arial" panose="020B0604020202020204" pitchFamily="34" charset="0"/>
                <a:cs typeface="Arial" panose="020B0604020202020204" pitchFamily="34" charset="0"/>
              </a:rPr>
              <a:t>absolutely necessary. </a:t>
            </a:r>
            <a:r>
              <a:rPr lang="en-GB" dirty="0">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B18AFE51-9261-4C71-959D-F653051BFAF2}"/>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an activity</a:t>
            </a:r>
          </a:p>
        </p:txBody>
      </p:sp>
    </p:spTree>
    <p:extLst>
      <p:ext uri="{BB962C8B-B14F-4D97-AF65-F5344CB8AC3E}">
        <p14:creationId xmlns:p14="http://schemas.microsoft.com/office/powerpoint/2010/main" val="390245640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4584" y="-52744"/>
            <a:ext cx="10297144" cy="705222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t>	</a:t>
            </a:r>
            <a:r>
              <a:rPr lang="en-GB" sz="5400" b="1" dirty="0">
                <a:latin typeface="Arial"/>
                <a:cs typeface="Arial"/>
              </a:rPr>
              <a:t>MODULE 1</a:t>
            </a:r>
            <a:endParaRPr lang="en-US" sz="5400" b="1" dirty="0">
              <a:latin typeface="Arial"/>
              <a:cs typeface="Arial"/>
            </a:endParaRPr>
          </a:p>
          <a:p>
            <a:r>
              <a:rPr lang="en-GB" sz="5400" dirty="0">
                <a:latin typeface="Arial"/>
                <a:cs typeface="Arial"/>
              </a:rPr>
              <a:t>	We are living in data times</a:t>
            </a:r>
          </a:p>
        </p:txBody>
      </p:sp>
    </p:spTree>
    <p:extLst>
      <p:ext uri="{BB962C8B-B14F-4D97-AF65-F5344CB8AC3E}">
        <p14:creationId xmlns:p14="http://schemas.microsoft.com/office/powerpoint/2010/main" val="190290361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Defining data – reflections on impact</a:t>
            </a:r>
          </a:p>
        </p:txBody>
      </p:sp>
      <p:sp>
        <p:nvSpPr>
          <p:cNvPr id="3" name="TextBox 2">
            <a:extLst>
              <a:ext uri="{FF2B5EF4-FFF2-40B4-BE49-F238E27FC236}">
                <a16:creationId xmlns:a16="http://schemas.microsoft.com/office/drawing/2014/main" id="{625CFE41-CC23-40AB-9AD5-A53B527DAAEA}"/>
              </a:ext>
            </a:extLst>
          </p:cNvPr>
          <p:cNvSpPr txBox="1"/>
          <p:nvPr/>
        </p:nvSpPr>
        <p:spPr>
          <a:xfrm>
            <a:off x="431540" y="1412776"/>
            <a:ext cx="8352928" cy="3477875"/>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Just take some time to consider what you now know about Mr Jones. You have been put in a position of trust with his information. </a:t>
            </a:r>
            <a:endParaRPr lang="en-US" dirty="0">
              <a:latin typeface="Arial"/>
              <a:cs typeface="Arial"/>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What could be the consequences of this information being shared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for Mr Jones?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for Mr Jones’ friends and family?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for you?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for Parkinson’s UK?</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algn="ctr"/>
            <a:r>
              <a:rPr lang="en-GB" sz="2000" b="1" dirty="0">
                <a:solidFill>
                  <a:srgbClr val="00B0F0"/>
                </a:solidFill>
                <a:latin typeface="Arial" panose="020B0604020202020204" pitchFamily="34" charset="0"/>
                <a:cs typeface="Arial" panose="020B0604020202020204" pitchFamily="34" charset="0"/>
              </a:rPr>
              <a:t>Ultimately ask yourself “if this was your information how might I feel if it wasn’t handled appropriately?”</a:t>
            </a:r>
            <a:r>
              <a:rPr lang="en-GB" dirty="0">
                <a:latin typeface="Arial" panose="020B0604020202020204" pitchFamily="34" charset="0"/>
                <a:cs typeface="Arial" panose="020B0604020202020204" pitchFamily="34" charset="0"/>
              </a:rPr>
              <a:t>  </a:t>
            </a:r>
          </a:p>
          <a:p>
            <a:endParaRPr lang="en-GB" dirty="0"/>
          </a:p>
        </p:txBody>
      </p:sp>
      <p:sp>
        <p:nvSpPr>
          <p:cNvPr id="4" name="Rectangle 3">
            <a:extLst>
              <a:ext uri="{FF2B5EF4-FFF2-40B4-BE49-F238E27FC236}">
                <a16:creationId xmlns:a16="http://schemas.microsoft.com/office/drawing/2014/main" id="{8638642F-87A3-4615-B7B0-FCFAA90BF952}"/>
              </a:ext>
            </a:extLst>
          </p:cNvPr>
          <p:cNvSpPr/>
          <p:nvPr/>
        </p:nvSpPr>
        <p:spPr>
          <a:xfrm>
            <a:off x="-540568" y="4825784"/>
            <a:ext cx="10167748" cy="157444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0" i="0" u="none" strike="noStrike" dirty="0">
                <a:solidFill>
                  <a:srgbClr val="000000"/>
                </a:solidFill>
                <a:latin typeface="Arial"/>
              </a:rPr>
              <a:t>You have completed </a:t>
            </a:r>
            <a:r>
              <a:rPr lang="en-GB" sz="2800" dirty="0">
                <a:solidFill>
                  <a:srgbClr val="000000"/>
                </a:solidFill>
                <a:latin typeface="Arial"/>
              </a:rPr>
              <a:t>the second </a:t>
            </a:r>
          </a:p>
          <a:p>
            <a:pPr algn="ctr"/>
            <a:r>
              <a:rPr lang="en-GB" sz="2800" dirty="0">
                <a:solidFill>
                  <a:srgbClr val="000000"/>
                </a:solidFill>
                <a:latin typeface="Arial"/>
              </a:rPr>
              <a:t>module</a:t>
            </a:r>
            <a:r>
              <a:rPr lang="en-GB" sz="2800" b="0" i="0" u="none" strike="noStrike" dirty="0">
                <a:solidFill>
                  <a:srgbClr val="000000"/>
                </a:solidFill>
                <a:latin typeface="Arial"/>
              </a:rPr>
              <a:t> </a:t>
            </a:r>
            <a:r>
              <a:rPr lang="en-GB" sz="2800" dirty="0">
                <a:solidFill>
                  <a:srgbClr val="000000"/>
                </a:solidFill>
                <a:latin typeface="Arial"/>
              </a:rPr>
              <a:t>of </a:t>
            </a:r>
            <a:r>
              <a:rPr lang="en-GB" sz="2800" b="0" i="0" u="none" strike="noStrike" dirty="0">
                <a:solidFill>
                  <a:srgbClr val="000000"/>
                </a:solidFill>
                <a:latin typeface="Arial"/>
              </a:rPr>
              <a:t>your training</a:t>
            </a:r>
            <a:r>
              <a:rPr lang="en-GB" sz="2800" dirty="0">
                <a:solidFill>
                  <a:srgbClr val="000000"/>
                </a:solidFill>
                <a:latin typeface="Arial" pitchFamily="34" charset="0"/>
                <a:cs typeface="Arial" pitchFamily="34" charset="0"/>
              </a:rPr>
              <a:t>.</a:t>
            </a:r>
            <a:endParaRPr lang="en-GB"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9498842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765"/>
            <a:ext cx="9612560" cy="6922825"/>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latin typeface="Arial"/>
                <a:cs typeface="Arial"/>
              </a:rPr>
              <a:t>       </a:t>
            </a:r>
            <a:r>
              <a:rPr lang="en-GB" sz="5400" b="1" dirty="0">
                <a:latin typeface="Arial"/>
                <a:cs typeface="Arial"/>
              </a:rPr>
              <a:t>MODULE 3</a:t>
            </a:r>
          </a:p>
          <a:p>
            <a:r>
              <a:rPr lang="en-GB" sz="5400" dirty="0">
                <a:latin typeface="Arial"/>
                <a:cs typeface="Arial"/>
              </a:rPr>
              <a:t>   How to handle data safely</a:t>
            </a:r>
          </a:p>
        </p:txBody>
      </p:sp>
    </p:spTree>
    <p:extLst>
      <p:ext uri="{BB962C8B-B14F-4D97-AF65-F5344CB8AC3E}">
        <p14:creationId xmlns:p14="http://schemas.microsoft.com/office/powerpoint/2010/main" val="260935830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2576" y="548680"/>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Storing and working with data safely</a:t>
            </a:r>
          </a:p>
        </p:txBody>
      </p:sp>
      <p:sp>
        <p:nvSpPr>
          <p:cNvPr id="2" name="TextBox 1">
            <a:extLst>
              <a:ext uri="{FF2B5EF4-FFF2-40B4-BE49-F238E27FC236}">
                <a16:creationId xmlns:a16="http://schemas.microsoft.com/office/drawing/2014/main" id="{E6ED56DB-8EB6-4B88-AFCA-721869B41EE8}"/>
              </a:ext>
            </a:extLst>
          </p:cNvPr>
          <p:cNvSpPr txBox="1"/>
          <p:nvPr/>
        </p:nvSpPr>
        <p:spPr>
          <a:xfrm>
            <a:off x="413538" y="1800250"/>
            <a:ext cx="8316924" cy="397031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Before you work with any data it is important that you take a moment to ask yourself: can I manage this information securely?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second you receive information, whether digitally or on paper, you need to be able to store it securely.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Your relationship with data needs to start before you receive anything. Taking time early on to think about how you will process data will make your relationship with it much easier, and your processes much more secure.</a:t>
            </a:r>
          </a:p>
          <a:p>
            <a:endParaRPr lang="en-GB" dirty="0">
              <a:latin typeface="Arial" panose="020B0604020202020204" pitchFamily="34" charset="0"/>
              <a:cs typeface="Arial" panose="020B0604020202020204" pitchFamily="34" charset="0"/>
            </a:endParaRPr>
          </a:p>
          <a:p>
            <a:r>
              <a:rPr lang="en-GB" b="1" dirty="0">
                <a:solidFill>
                  <a:srgbClr val="00B0F0"/>
                </a:solidFill>
                <a:latin typeface="Arial" panose="020B0604020202020204" pitchFamily="34" charset="0"/>
                <a:cs typeface="Arial" panose="020B0604020202020204" pitchFamily="34" charset="0"/>
              </a:rPr>
              <a:t>Or put it another way…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Would you be happy sharing your personal information with somebody who wasn’t prepared to store it safely? </a:t>
            </a:r>
          </a:p>
        </p:txBody>
      </p:sp>
    </p:spTree>
    <p:extLst>
      <p:ext uri="{BB962C8B-B14F-4D97-AF65-F5344CB8AC3E}">
        <p14:creationId xmlns:p14="http://schemas.microsoft.com/office/powerpoint/2010/main" val="374988580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9844A4-3651-44ED-8362-86A80C04FB02}"/>
              </a:ext>
            </a:extLst>
          </p:cNvPr>
          <p:cNvSpPr/>
          <p:nvPr/>
        </p:nvSpPr>
        <p:spPr>
          <a:xfrm>
            <a:off x="-612576" y="548680"/>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Privacy Notice</a:t>
            </a:r>
          </a:p>
        </p:txBody>
      </p:sp>
      <p:sp>
        <p:nvSpPr>
          <p:cNvPr id="4" name="TextBox 3">
            <a:extLst>
              <a:ext uri="{FF2B5EF4-FFF2-40B4-BE49-F238E27FC236}">
                <a16:creationId xmlns:a16="http://schemas.microsoft.com/office/drawing/2014/main" id="{2F69FB98-381E-4C30-8727-442A97EFF1FA}"/>
              </a:ext>
            </a:extLst>
          </p:cNvPr>
          <p:cNvSpPr txBox="1"/>
          <p:nvPr/>
        </p:nvSpPr>
        <p:spPr>
          <a:xfrm>
            <a:off x="377534" y="1862843"/>
            <a:ext cx="8316924" cy="3970318"/>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Like all organisations Parkinson’s UK has a Privacy Notice, which outlines how we use personal data, keeps people informed about the data we hold, and provides assurances that we work with data in a legal and ethical way.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may get asked about our Privacy Notice and where people can see it.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All we ask is that you simply signpost enquirers to one of the following:</a:t>
            </a:r>
          </a:p>
          <a:p>
            <a:endParaRPr lang="en-GB"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hlinkClick r:id="rId2"/>
              </a:rPr>
              <a:t>www.parkinsonsuk.org/privacy</a:t>
            </a:r>
            <a:r>
              <a:rPr lang="en-GB"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hlinkClick r:id="rId3"/>
              </a:rPr>
              <a:t>DataProtection@parkinsons.org.uk</a:t>
            </a:r>
            <a:r>
              <a:rPr lang="en-GB" dirty="0">
                <a:latin typeface="Arial" panose="020B0604020202020204" pitchFamily="34" charset="0"/>
                <a:cs typeface="Arial" panose="020B0604020202020204" pitchFamily="34" charset="0"/>
              </a:rPr>
              <a:t> </a:t>
            </a:r>
          </a:p>
          <a:p>
            <a:endParaRPr lang="en-GB" dirty="0">
              <a:solidFill>
                <a:srgbClr val="FF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Whenever you collect data of any type from any individual, please make sure you are signposting towards the Privacy Notice by quoting the weblink provided above, for example on any form you ask someone to fill out.</a:t>
            </a:r>
          </a:p>
        </p:txBody>
      </p:sp>
    </p:spTree>
    <p:extLst>
      <p:ext uri="{BB962C8B-B14F-4D97-AF65-F5344CB8AC3E}">
        <p14:creationId xmlns:p14="http://schemas.microsoft.com/office/powerpoint/2010/main" val="195165409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351434"/>
            <a:ext cx="8352928" cy="5560497"/>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Treat data like you would a high value cash donation to the charity and you won’t go far wrong. </a:t>
            </a:r>
            <a:endParaRPr lang="en-US" dirty="0"/>
          </a:p>
          <a:p>
            <a:endParaRPr lang="en-GB" dirty="0">
              <a:latin typeface="Arial" panose="020B0604020202020204" pitchFamily="34" charset="0"/>
              <a:cs typeface="Arial" panose="020B0604020202020204" pitchFamily="34" charset="0"/>
            </a:endParaRPr>
          </a:p>
          <a:p>
            <a:endParaRPr lang="en-GB" dirty="0"/>
          </a:p>
          <a:p>
            <a:endParaRPr lang="en-GB" dirty="0"/>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Protect</a:t>
            </a:r>
            <a:r>
              <a:rPr lang="en-GB" dirty="0">
                <a:latin typeface="Arial" panose="020B0604020202020204" pitchFamily="34" charset="0"/>
                <a:cs typeface="Arial" panose="020B0604020202020204" pitchFamily="34" charset="0"/>
              </a:rPr>
              <a:t> – As soon as you have collected information, get it secured as soon as possible. If you leave information in your bag and it gets stolen, for example, that would count as a breach. </a:t>
            </a:r>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Lock </a:t>
            </a:r>
            <a:r>
              <a:rPr lang="en-GB" dirty="0">
                <a:latin typeface="Arial" panose="020B0604020202020204" pitchFamily="34" charset="0"/>
                <a:cs typeface="Arial" panose="020B0604020202020204" pitchFamily="34" charset="0"/>
              </a:rPr>
              <a:t>– You should be looking to ensure data can be locked away within a secure lockable unit like a filing cabinet. If you feel you need a lockable unit in your role speak to your staff contact about how you can get one in line with our expenses policy. If you don’t have an appropriate unit, you should make a digital version of the document, by photographing it  or typing it up, and then destroy the original.</a:t>
            </a: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Destroy</a:t>
            </a:r>
            <a:r>
              <a:rPr lang="en-GB" dirty="0">
                <a:latin typeface="Arial" panose="020B0604020202020204" pitchFamily="34" charset="0"/>
                <a:cs typeface="Arial" panose="020B0604020202020204" pitchFamily="34" charset="0"/>
              </a:rPr>
              <a:t> – As soon as the data is no longer needed or you have a digital version, ensure the original is shredded or destroyed by another secure means. You should get into a regular pattern of destroying data you hold, as permission to hold data is not indefinite. Please speak to your staff contact for advice on data retention.</a:t>
            </a:r>
          </a:p>
        </p:txBody>
      </p:sp>
      <p:sp>
        <p:nvSpPr>
          <p:cNvPr id="5" name="Rectangle 4">
            <a:extLst>
              <a:ext uri="{FF2B5EF4-FFF2-40B4-BE49-F238E27FC236}">
                <a16:creationId xmlns:a16="http://schemas.microsoft.com/office/drawing/2014/main" id="{3E2EAEC5-4CF9-49C2-9C41-B3205B7A840F}"/>
              </a:ext>
            </a:extLst>
          </p:cNvPr>
          <p:cNvSpPr/>
          <p:nvPr/>
        </p:nvSpPr>
        <p:spPr>
          <a:xfrm>
            <a:off x="-540568" y="2095397"/>
            <a:ext cx="10297144" cy="537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General data protection measures</a:t>
            </a:r>
          </a:p>
        </p:txBody>
      </p:sp>
    </p:spTree>
    <p:extLst>
      <p:ext uri="{BB962C8B-B14F-4D97-AF65-F5344CB8AC3E}">
        <p14:creationId xmlns:p14="http://schemas.microsoft.com/office/powerpoint/2010/main" val="384801027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7" name="Rectangle 6">
            <a:extLst>
              <a:ext uri="{FF2B5EF4-FFF2-40B4-BE49-F238E27FC236}">
                <a16:creationId xmlns:a16="http://schemas.microsoft.com/office/drawing/2014/main" id="{02B36560-0A60-4301-AB67-D2593DA29165}"/>
              </a:ext>
            </a:extLst>
          </p:cNvPr>
          <p:cNvSpPr/>
          <p:nvPr/>
        </p:nvSpPr>
        <p:spPr>
          <a:xfrm>
            <a:off x="395536" y="2129074"/>
            <a:ext cx="8424936" cy="4375557"/>
          </a:xfrm>
          <a:prstGeom prst="rect">
            <a:avLst/>
          </a:prstGeom>
        </p:spPr>
        <p:txBody>
          <a:bodyPr wrap="square" anchor="t">
            <a:spAutoFit/>
          </a:bodyPr>
          <a:lstStyle/>
          <a:p>
            <a:pPr marL="285750" indent="-285750">
              <a:spcAft>
                <a:spcPts val="10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Passwords</a:t>
            </a:r>
            <a:r>
              <a:rPr lang="en-GB" dirty="0">
                <a:latin typeface="Arial" panose="020B0604020202020204" pitchFamily="34" charset="0"/>
                <a:cs typeface="Arial" panose="020B0604020202020204" pitchFamily="34" charset="0"/>
              </a:rPr>
              <a:t> A simple step to secure the data you hold is to set passwords on your computers, documents and other devices (tablets and mobile phones, for example). You should set up a separate account on your computer for your volunteering role with a confidential password to ensure you have complete control over the information  you hold.</a:t>
            </a:r>
          </a:p>
          <a:p>
            <a:pPr marL="285750" indent="-285750">
              <a:spcAft>
                <a:spcPts val="10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Memory sticks</a:t>
            </a:r>
            <a:r>
              <a:rPr lang="en-GB" dirty="0">
                <a:latin typeface="Arial" panose="020B0604020202020204" pitchFamily="34" charset="0"/>
                <a:cs typeface="Arial" panose="020B0604020202020204" pitchFamily="34" charset="0"/>
              </a:rPr>
              <a:t> Memory sticks  While it can be convenient to transfer, store and collect data on a memory stick, they pose a big risk as they are so easy to lose or steal. If you can avoid using memory sticks then it is best to do so, however if it is unavoidable then do remember to password protect any documents it contains and avoid carrying it around everywhere with you. If you want to use any online data sharing tools or sites, for example </a:t>
            </a:r>
            <a:r>
              <a:rPr lang="en-GB" dirty="0" err="1">
                <a:latin typeface="Arial" panose="020B0604020202020204" pitchFamily="34" charset="0"/>
                <a:cs typeface="Arial" panose="020B0604020202020204" pitchFamily="34" charset="0"/>
              </a:rPr>
              <a:t>DropBox</a:t>
            </a:r>
            <a:r>
              <a:rPr lang="en-GB" dirty="0">
                <a:latin typeface="Arial" panose="020B0604020202020204" pitchFamily="34" charset="0"/>
                <a:cs typeface="Arial" panose="020B0604020202020204" pitchFamily="34" charset="0"/>
              </a:rPr>
              <a:t> then speak to the Data Protection Officer (DPO) first to ensure we have appropriate reassurances over the transfer of data to such facilities. You can contact the Data Protection Officer by emailing </a:t>
            </a:r>
            <a:r>
              <a:rPr lang="en-GB" dirty="0">
                <a:latin typeface="Arial" panose="020B0604020202020204" pitchFamily="34" charset="0"/>
                <a:cs typeface="Arial" panose="020B0604020202020204" pitchFamily="34" charset="0"/>
                <a:hlinkClick r:id="rId3"/>
              </a:rPr>
              <a:t>dataprotection@parkinsons.org.uk</a:t>
            </a:r>
            <a:r>
              <a:rPr lang="en-GB" dirty="0">
                <a:latin typeface="Arial" panose="020B0604020202020204" pitchFamily="34" charset="0"/>
                <a:cs typeface="Arial" panose="020B0604020202020204" pitchFamily="34" charset="0"/>
              </a:rPr>
              <a:t> or call </a:t>
            </a:r>
            <a:r>
              <a:rPr lang="en-GB" b="1" dirty="0">
                <a:latin typeface="Arial" panose="020B0604020202020204" pitchFamily="34" charset="0"/>
                <a:cs typeface="Arial" panose="020B0604020202020204" pitchFamily="34" charset="0"/>
              </a:rPr>
              <a:t>020 7963 9245</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9C6742EB-1C23-419A-9454-88F0DBD6DEBC}"/>
              </a:ext>
            </a:extLst>
          </p:cNvPr>
          <p:cNvSpPr/>
          <p:nvPr/>
        </p:nvSpPr>
        <p:spPr>
          <a:xfrm>
            <a:off x="-561262" y="1556792"/>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Tree>
    <p:extLst>
      <p:ext uri="{BB962C8B-B14F-4D97-AF65-F5344CB8AC3E}">
        <p14:creationId xmlns:p14="http://schemas.microsoft.com/office/powerpoint/2010/main" val="333349408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7" name="Rectangle 6">
            <a:extLst>
              <a:ext uri="{FF2B5EF4-FFF2-40B4-BE49-F238E27FC236}">
                <a16:creationId xmlns:a16="http://schemas.microsoft.com/office/drawing/2014/main" id="{02B36560-0A60-4301-AB67-D2593DA29165}"/>
              </a:ext>
            </a:extLst>
          </p:cNvPr>
          <p:cNvSpPr/>
          <p:nvPr/>
        </p:nvSpPr>
        <p:spPr>
          <a:xfrm>
            <a:off x="395536" y="2547714"/>
            <a:ext cx="8424936" cy="3749744"/>
          </a:xfrm>
          <a:prstGeom prst="rect">
            <a:avLst/>
          </a:prstGeom>
        </p:spPr>
        <p:txBody>
          <a:bodyPr wrap="square" anchor="t">
            <a:spAutoFit/>
          </a:bodyPr>
          <a:lstStyle/>
          <a:p>
            <a:pPr marL="285750" indent="-285750">
              <a:spcAft>
                <a:spcPts val="10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Virus protection </a:t>
            </a:r>
            <a:r>
              <a:rPr lang="en-GB" dirty="0">
                <a:latin typeface="Arial" panose="020B0604020202020204" pitchFamily="34" charset="0"/>
                <a:cs typeface="Arial" panose="020B0604020202020204" pitchFamily="34" charset="0"/>
              </a:rPr>
              <a:t>It’s always harder to break in anywhere if it’s well protected.  So make sure your computer  virus protection is up to date and is working. </a:t>
            </a:r>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Labelled </a:t>
            </a:r>
            <a:r>
              <a:rPr lang="en-GB" dirty="0">
                <a:latin typeface="Arial" panose="020B0604020202020204" pitchFamily="34" charset="0"/>
                <a:cs typeface="Arial" panose="020B0604020202020204" pitchFamily="34" charset="0"/>
              </a:rPr>
              <a:t>There are occasions when Parkinson’s UK as the data controller have to provide information to individuals or official bodies, such as the Information Commissioner’s Office. It makes it much easier to respond to these requests if data is being held in clearly named folders with a simple path to them.</a:t>
            </a:r>
          </a:p>
          <a:p>
            <a:pPr marL="285750" indent="-285750">
              <a:spcAft>
                <a:spcPts val="800"/>
              </a:spcAft>
              <a:buFont typeface="Arial" panose="020B0604020202020204" pitchFamily="34" charset="0"/>
              <a:buChar char="•"/>
            </a:pPr>
            <a:r>
              <a:rPr lang="en-GB" b="1" dirty="0">
                <a:solidFill>
                  <a:srgbClr val="00B0F0"/>
                </a:solidFill>
                <a:latin typeface="Arial" panose="020B0604020202020204" pitchFamily="34" charset="0"/>
                <a:cs typeface="Arial" panose="020B0604020202020204" pitchFamily="34" charset="0"/>
              </a:rPr>
              <a:t>Email security</a:t>
            </a:r>
            <a:r>
              <a:rPr lang="en-GB" dirty="0">
                <a:latin typeface="Arial" panose="020B0604020202020204" pitchFamily="34" charset="0"/>
                <a:cs typeface="Arial" panose="020B0604020202020204" pitchFamily="34" charset="0"/>
              </a:rPr>
              <a:t> Ensure you have a strong password for any email account you use. Try to avoid anything too obvious, for example </a:t>
            </a:r>
            <a:r>
              <a:rPr lang="en-GB" dirty="0" err="1">
                <a:latin typeface="Arial" panose="020B0604020202020204" pitchFamily="34" charset="0"/>
                <a:cs typeface="Arial" panose="020B0604020202020204" pitchFamily="34" charset="0"/>
              </a:rPr>
              <a:t>Parkinsons</a:t>
            </a:r>
            <a:r>
              <a:rPr lang="en-GB" dirty="0">
                <a:latin typeface="Arial" panose="020B0604020202020204" pitchFamily="34" charset="0"/>
                <a:cs typeface="Arial" panose="020B0604020202020204" pitchFamily="34" charset="0"/>
              </a:rPr>
              <a:t>, your surname or date of birth. A combination of letters, numbers and symbols increases the security of any password.</a:t>
            </a:r>
          </a:p>
          <a:p>
            <a:pPr marL="285750" indent="-285750">
              <a:spcAft>
                <a:spcPts val="800"/>
              </a:spcAft>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9C6742EB-1C23-419A-9454-88F0DBD6DEBC}"/>
              </a:ext>
            </a:extLst>
          </p:cNvPr>
          <p:cNvSpPr/>
          <p:nvPr/>
        </p:nvSpPr>
        <p:spPr>
          <a:xfrm>
            <a:off x="-561262" y="1671092"/>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Tree>
    <p:extLst>
      <p:ext uri="{BB962C8B-B14F-4D97-AF65-F5344CB8AC3E}">
        <p14:creationId xmlns:p14="http://schemas.microsoft.com/office/powerpoint/2010/main" val="390541191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5" name="Rectangle 4">
            <a:extLst>
              <a:ext uri="{FF2B5EF4-FFF2-40B4-BE49-F238E27FC236}">
                <a16:creationId xmlns:a16="http://schemas.microsoft.com/office/drawing/2014/main" id="{3E2EAEC5-4CF9-49C2-9C41-B3205B7A840F}"/>
              </a:ext>
            </a:extLst>
          </p:cNvPr>
          <p:cNvSpPr/>
          <p:nvPr/>
        </p:nvSpPr>
        <p:spPr>
          <a:xfrm>
            <a:off x="-576572" y="1399124"/>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
        <p:nvSpPr>
          <p:cNvPr id="2" name="Rectangle 1">
            <a:extLst>
              <a:ext uri="{FF2B5EF4-FFF2-40B4-BE49-F238E27FC236}">
                <a16:creationId xmlns:a16="http://schemas.microsoft.com/office/drawing/2014/main" id="{7CAAAE2B-09D6-4A4D-AC68-89BA07588D3C}"/>
              </a:ext>
            </a:extLst>
          </p:cNvPr>
          <p:cNvSpPr/>
          <p:nvPr/>
        </p:nvSpPr>
        <p:spPr>
          <a:xfrm>
            <a:off x="517290" y="2060928"/>
            <a:ext cx="8109419" cy="4162678"/>
          </a:xfrm>
          <a:prstGeom prst="rect">
            <a:avLst/>
          </a:prstGeom>
        </p:spPr>
        <p:txBody>
          <a:bodyPr wrap="square" anchor="t">
            <a:spAutoFit/>
          </a:bodyPr>
          <a:lstStyle/>
          <a:p>
            <a:pPr marL="285750" indent="-285750">
              <a:buFont typeface="Arial" panose="020B0604020202020204" pitchFamily="34" charset="0"/>
              <a:buChar char="•"/>
            </a:pPr>
            <a:endParaRPr lang="en-GB" b="1" dirty="0">
              <a:solidFill>
                <a:srgbClr val="00B0F0"/>
              </a:solidFill>
            </a:endParaRPr>
          </a:p>
          <a:p>
            <a:pPr marL="285750"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Who am I speaking with?</a:t>
            </a:r>
            <a:r>
              <a:rPr lang="en-GB" dirty="0">
                <a:solidFill>
                  <a:srgbClr val="00B0F0"/>
                </a:solidFill>
                <a:latin typeface="Arial" panose="020B0604020202020204" pitchFamily="34" charset="0"/>
                <a:cs typeface="Arial" panose="020B0604020202020204" pitchFamily="34" charset="0"/>
              </a:rPr>
              <a:t> </a:t>
            </a:r>
            <a:r>
              <a:rPr lang="en-GB" dirty="0">
                <a:solidFill>
                  <a:srgbClr val="000000"/>
                </a:solidFill>
                <a:latin typeface="Arial" panose="020B0604020202020204" pitchFamily="34" charset="0"/>
                <a:cs typeface="Arial" panose="020B0604020202020204" pitchFamily="34" charset="0"/>
              </a:rPr>
              <a:t>It is important for people  to understand who they are communicating with, and therefore who they are trusting with their information. You need to have one named contact for an email address – for example, if you are communicating with </a:t>
            </a:r>
            <a:r>
              <a:rPr lang="en-GB" dirty="0" err="1">
                <a:solidFill>
                  <a:srgbClr val="000000"/>
                </a:solidFill>
                <a:latin typeface="Arial" panose="020B0604020202020204" pitchFamily="34" charset="0"/>
                <a:cs typeface="Arial" panose="020B0604020202020204" pitchFamily="34" charset="0"/>
              </a:rPr>
              <a:t>GwynethandJack</a:t>
            </a:r>
            <a:r>
              <a:rPr lang="en-GB" dirty="0">
                <a:solidFill>
                  <a:srgbClr val="000000"/>
                </a:solidFill>
                <a:latin typeface="Arial" panose="020B0604020202020204" pitchFamily="34" charset="0"/>
                <a:cs typeface="Arial" panose="020B0604020202020204" pitchFamily="34" charset="0"/>
              </a:rPr>
              <a:t>@ madeupemail.com you don’t know if it is Gwyneth or Jack who is receiving th</a:t>
            </a:r>
            <a:r>
              <a:rPr lang="en-GB" dirty="0">
                <a:latin typeface="Arial" panose="020B0604020202020204" pitchFamily="34" charset="0"/>
                <a:cs typeface="Arial" panose="020B0604020202020204" pitchFamily="34" charset="0"/>
              </a:rPr>
              <a:t>e</a:t>
            </a:r>
            <a:r>
              <a:rPr lang="en-GB" dirty="0">
                <a:solidFill>
                  <a:srgbClr val="000000"/>
                </a:solidFill>
                <a:latin typeface="Arial" panose="020B0604020202020204" pitchFamily="34" charset="0"/>
                <a:cs typeface="Arial" panose="020B0604020202020204" pitchFamily="34" charset="0"/>
              </a:rPr>
              <a:t> information and therefore who is responsible.</a:t>
            </a:r>
          </a:p>
          <a:p>
            <a:pPr marL="285750" indent="-285750">
              <a:buFont typeface="Arial"/>
              <a:buChar char="•"/>
            </a:pPr>
            <a:r>
              <a:rPr lang="en-GB" b="1" dirty="0">
                <a:solidFill>
                  <a:srgbClr val="00B0F0"/>
                </a:solidFill>
                <a:latin typeface="Arial" panose="020B0604020202020204" pitchFamily="34" charset="0"/>
                <a:cs typeface="Arial" panose="020B0604020202020204" pitchFamily="34" charset="0"/>
              </a:rPr>
              <a:t>Email security</a:t>
            </a:r>
            <a:r>
              <a:rPr lang="en-GB" dirty="0">
                <a:latin typeface="Arial" panose="020B0604020202020204" pitchFamily="34" charset="0"/>
                <a:cs typeface="Arial" panose="020B0604020202020204" pitchFamily="34" charset="0"/>
              </a:rPr>
              <a:t> Sharing Email is not a secure way of sharing information. It is easy for people to pass it on to more people than you had intended, and it can be intercepted. For some data that might be okay, but you should think about whether it is necessary to share that data, and always password protect any documents. Ask yourself: if this email was seen by more people than intended, how might that information be used? </a:t>
            </a:r>
          </a:p>
          <a:p>
            <a:pPr marL="273050" lvl="1" indent="184150"/>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44612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2" name="Rectangle 1">
            <a:extLst>
              <a:ext uri="{FF2B5EF4-FFF2-40B4-BE49-F238E27FC236}">
                <a16:creationId xmlns:a16="http://schemas.microsoft.com/office/drawing/2014/main" id="{7CAAAE2B-09D6-4A4D-AC68-89BA07588D3C}"/>
              </a:ext>
            </a:extLst>
          </p:cNvPr>
          <p:cNvSpPr/>
          <p:nvPr/>
        </p:nvSpPr>
        <p:spPr>
          <a:xfrm>
            <a:off x="0" y="1773063"/>
            <a:ext cx="8961120" cy="5186035"/>
          </a:xfrm>
          <a:prstGeom prst="rect">
            <a:avLst/>
          </a:prstGeom>
        </p:spPr>
        <p:txBody>
          <a:bodyPr wrap="square" anchor="t">
            <a:spAutoFit/>
          </a:bodyPr>
          <a:lstStyle/>
          <a:p>
            <a:endParaRPr lang="en-GB" b="1" dirty="0">
              <a:solidFill>
                <a:srgbClr val="00B0F0"/>
              </a:solidFill>
            </a:endParaRPr>
          </a:p>
          <a:p>
            <a:pPr marL="742950" lvl="1"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Email security </a:t>
            </a:r>
            <a:r>
              <a:rPr lang="en-GB" dirty="0">
                <a:latin typeface="Arial" panose="020B0604020202020204" pitchFamily="34" charset="0"/>
                <a:cs typeface="Arial" panose="020B0604020202020204" pitchFamily="34" charset="0"/>
              </a:rPr>
              <a:t>We should apply different considerations to sensitive personal data. If you’re not sure what counts as sensitive, please check back to the previous section. Never share this information by email. If you really need to share this with someone, speak to your staff contact about the best way to do so. </a:t>
            </a:r>
            <a:endParaRPr lang="en-GB" b="1" dirty="0">
              <a:solidFill>
                <a:srgbClr val="00B0F0"/>
              </a:solidFill>
              <a:latin typeface="Arial" panose="020B0604020202020204" pitchFamily="34" charset="0"/>
              <a:cs typeface="Arial" panose="020B0604020202020204" pitchFamily="34" charset="0"/>
            </a:endParaRPr>
          </a:p>
          <a:p>
            <a:pPr marL="742950" lvl="1"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Be cautious</a:t>
            </a:r>
            <a:r>
              <a:rPr lang="en-GB" dirty="0">
                <a:solidFill>
                  <a:srgbClr val="00B0F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Criminals are getting better and better at tricking people into giving up important data, a type of fraud called Phishing. Exercise extreme caution, for example,  be careful about the links you click or documents you download from emails.  </a:t>
            </a:r>
            <a:endParaRPr lang="en-GB" dirty="0">
              <a:solidFill>
                <a:srgbClr val="000000"/>
              </a:solidFill>
              <a:latin typeface="Arial" panose="020B0604020202020204" pitchFamily="34" charset="0"/>
              <a:cs typeface="Arial" panose="020B0604020202020204" pitchFamily="34" charset="0"/>
            </a:endParaRPr>
          </a:p>
          <a:p>
            <a:pPr marL="742950" lvl="1" indent="-285750">
              <a:buFont typeface="Arial"/>
              <a:buChar char="•"/>
            </a:pPr>
            <a:r>
              <a:rPr lang="en-GB" b="1" dirty="0">
                <a:solidFill>
                  <a:srgbClr val="00B0F0"/>
                </a:solidFill>
                <a:latin typeface="Arial" panose="020B0604020202020204" pitchFamily="34" charset="0"/>
                <a:cs typeface="Arial" panose="020B0604020202020204" pitchFamily="34" charset="0"/>
              </a:rPr>
              <a:t>Use the BCC field </a:t>
            </a:r>
            <a:r>
              <a:rPr lang="en-GB" dirty="0">
                <a:latin typeface="Arial" panose="020B0604020202020204" pitchFamily="34" charset="0"/>
                <a:cs typeface="Arial" panose="020B0604020202020204" pitchFamily="34" charset="0"/>
              </a:rPr>
              <a:t>When you receive an email you can clearly see who else has received that email by looking in the ‘To’ field. This is great when communicating among friends, but poses a problem when ensuring you’re keeping people’s data safe. If you simply use the BCC (blind carbon copy) field when sending your email no one receiving the email will be able to see who else it was sent to, therefore keeping everyone’s  data safe.</a:t>
            </a:r>
          </a:p>
          <a:p>
            <a:pPr marL="742950" lvl="1" indent="-285750">
              <a:buFont typeface="Arial"/>
              <a:buChar char="•"/>
            </a:pPr>
            <a:endParaRPr lang="en-GB"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71A894D6-697D-467C-84D4-D71991B22580}"/>
              </a:ext>
            </a:extLst>
          </p:cNvPr>
          <p:cNvSpPr/>
          <p:nvPr/>
        </p:nvSpPr>
        <p:spPr>
          <a:xfrm>
            <a:off x="-576572" y="1353423"/>
            <a:ext cx="10297144" cy="4594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GB" sz="2800" b="1" dirty="0">
                <a:solidFill>
                  <a:srgbClr val="00B0F0"/>
                </a:solidFill>
                <a:latin typeface="Arial" panose="020B0604020202020204" pitchFamily="34" charset="0"/>
                <a:cs typeface="Arial" panose="020B0604020202020204" pitchFamily="34" charset="0"/>
              </a:rPr>
              <a:t>Digital data protection measures</a:t>
            </a:r>
          </a:p>
        </p:txBody>
      </p:sp>
    </p:spTree>
    <p:extLst>
      <p:ext uri="{BB962C8B-B14F-4D97-AF65-F5344CB8AC3E}">
        <p14:creationId xmlns:p14="http://schemas.microsoft.com/office/powerpoint/2010/main" val="33490240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Staying data safe</a:t>
            </a:r>
          </a:p>
        </p:txBody>
      </p:sp>
      <p:sp>
        <p:nvSpPr>
          <p:cNvPr id="2" name="Rectangle 1">
            <a:extLst>
              <a:ext uri="{FF2B5EF4-FFF2-40B4-BE49-F238E27FC236}">
                <a16:creationId xmlns:a16="http://schemas.microsoft.com/office/drawing/2014/main" id="{7CAAAE2B-09D6-4A4D-AC68-89BA07588D3C}"/>
              </a:ext>
            </a:extLst>
          </p:cNvPr>
          <p:cNvSpPr/>
          <p:nvPr/>
        </p:nvSpPr>
        <p:spPr>
          <a:xfrm>
            <a:off x="0" y="1715560"/>
            <a:ext cx="8640960" cy="2308324"/>
          </a:xfrm>
          <a:prstGeom prst="rect">
            <a:avLst/>
          </a:prstGeom>
        </p:spPr>
        <p:txBody>
          <a:bodyPr wrap="square" anchor="t">
            <a:spAutoFit/>
          </a:bodyPr>
          <a:lstStyle/>
          <a:p>
            <a:endParaRPr lang="en-GB" b="1" dirty="0">
              <a:solidFill>
                <a:srgbClr val="00B0F0"/>
              </a:solidFill>
            </a:endParaRPr>
          </a:p>
          <a:p>
            <a:pPr marL="742950" lvl="1" indent="-285750">
              <a:spcAft>
                <a:spcPts val="1500"/>
              </a:spcAft>
              <a:buFont typeface="Arial"/>
              <a:buChar char="•"/>
            </a:pPr>
            <a:r>
              <a:rPr lang="en-GB" b="1" dirty="0">
                <a:solidFill>
                  <a:srgbClr val="00B0F0"/>
                </a:solidFill>
                <a:latin typeface="Arial" panose="020B0604020202020204" pitchFamily="34" charset="0"/>
                <a:cs typeface="Arial" panose="020B0604020202020204" pitchFamily="34" charset="0"/>
              </a:rPr>
              <a:t>Collecting data about under 18 year olds </a:t>
            </a:r>
            <a:r>
              <a:rPr lang="en-GB" dirty="0">
                <a:latin typeface="Arial" panose="020B0604020202020204" pitchFamily="34" charset="0"/>
                <a:cs typeface="Arial" panose="020B0604020202020204" pitchFamily="34" charset="0"/>
              </a:rPr>
              <a:t>The GDPR does not represent a fundamental change to many of the rights that children have over their personal data. When we refer to a child we mean anyone under the age of 18. Children have the same rights as adults over their personal data so if you receive a subject access request for example then please notify the DPO. If you are processing any children’s personal data, please notify the DPO and a Privacy Impact Assessment will be undertaken.</a:t>
            </a:r>
            <a:endParaRPr lang="en-GB" b="1" dirty="0">
              <a:solidFill>
                <a:srgbClr val="00B0F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61B0251C-37D9-46C7-98C0-C03E23E40CA4}"/>
              </a:ext>
            </a:extLst>
          </p:cNvPr>
          <p:cNvSpPr txBox="1"/>
          <p:nvPr/>
        </p:nvSpPr>
        <p:spPr>
          <a:xfrm>
            <a:off x="341530" y="4841777"/>
            <a:ext cx="8532948" cy="1323439"/>
          </a:xfrm>
          <a:prstGeom prst="rect">
            <a:avLst/>
          </a:prstGeom>
          <a:noFill/>
        </p:spPr>
        <p:txBody>
          <a:bodyPr wrap="square" rtlCol="0" anchor="t">
            <a:spAutoFit/>
          </a:bodyPr>
          <a:lstStyle/>
          <a:p>
            <a:pPr algn="ctr"/>
            <a:r>
              <a:rPr lang="en-GB" sz="2000" b="1" dirty="0">
                <a:solidFill>
                  <a:srgbClr val="00B0F0"/>
                </a:solidFill>
                <a:latin typeface="Arial" panose="020B0604020202020204" pitchFamily="34" charset="0"/>
                <a:cs typeface="Arial" panose="020B0604020202020204" pitchFamily="34" charset="0"/>
              </a:rPr>
              <a:t>We have a growing range  of ‘How to…’ guides to support you with the things raised in  this section. You can download our guides from parkinsons.org.uk/</a:t>
            </a:r>
            <a:r>
              <a:rPr lang="en-GB" sz="2000" b="1" dirty="0" err="1">
                <a:solidFill>
                  <a:srgbClr val="00B0F0"/>
                </a:solidFill>
                <a:latin typeface="Arial" panose="020B0604020202020204" pitchFamily="34" charset="0"/>
                <a:cs typeface="Arial" panose="020B0604020202020204" pitchFamily="34" charset="0"/>
              </a:rPr>
              <a:t>dataprotectionresources</a:t>
            </a:r>
            <a:r>
              <a:rPr lang="en-GB" sz="2000" b="1" dirty="0">
                <a:solidFill>
                  <a:srgbClr val="00B0F0"/>
                </a:solidFill>
                <a:latin typeface="Arial" panose="020B0604020202020204" pitchFamily="34" charset="0"/>
                <a:cs typeface="Arial" panose="020B0604020202020204" pitchFamily="34" charset="0"/>
              </a:rPr>
              <a:t> or speak to your staff contact. </a:t>
            </a:r>
            <a:r>
              <a:rPr lang="en-GB" dirty="0">
                <a:solidFill>
                  <a:srgbClr val="000000"/>
                </a:solidFill>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3934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We are living in data times</a:t>
            </a:r>
          </a:p>
        </p:txBody>
      </p:sp>
      <p:sp>
        <p:nvSpPr>
          <p:cNvPr id="3" name="TextBox 2">
            <a:extLst>
              <a:ext uri="{FF2B5EF4-FFF2-40B4-BE49-F238E27FC236}">
                <a16:creationId xmlns:a16="http://schemas.microsoft.com/office/drawing/2014/main" id="{625CFE41-CC23-40AB-9AD5-A53B527DAAEA}"/>
              </a:ext>
            </a:extLst>
          </p:cNvPr>
          <p:cNvSpPr txBox="1"/>
          <p:nvPr/>
        </p:nvSpPr>
        <p:spPr>
          <a:xfrm>
            <a:off x="431540" y="1503427"/>
            <a:ext cx="8712361" cy="4708981"/>
          </a:xfrm>
          <a:prstGeom prst="rect">
            <a:avLst/>
          </a:prstGeom>
          <a:noFill/>
        </p:spPr>
        <p:txBody>
          <a:bodyPr wrap="square" rtlCol="0" anchor="t">
            <a:spAutoFit/>
          </a:bodyPr>
          <a:lstStyle/>
          <a:p>
            <a:r>
              <a:rPr lang="en-GB" sz="2000" dirty="0">
                <a:latin typeface="Arial" panose="020B0604020202020204" pitchFamily="34" charset="0"/>
                <a:cs typeface="Arial" panose="020B0604020202020204" pitchFamily="34" charset="0"/>
              </a:rPr>
              <a:t>It’s almost impossible to get up in the morning without generating some kind of data. Whether we are working or socialising – with friends, colleagues or family – we generate data. And that is not  a bad thing.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It means we’re able to benefit from better services, an improved user experience and more suitable support, based on who we are and what we need. However, we have a right to understand how our data is being used, take an active role in giving consent for our information to be collected and guarantee that anything gathered will be treated with respect and discretion.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Within the UK, rights over data protection were enforced by the </a:t>
            </a:r>
            <a:r>
              <a:rPr lang="en-GB" sz="2000" b="1" dirty="0">
                <a:solidFill>
                  <a:srgbClr val="00B0F0"/>
                </a:solidFill>
                <a:latin typeface="Arial" panose="020B0604020202020204" pitchFamily="34" charset="0"/>
                <a:cs typeface="Arial" panose="020B0604020202020204" pitchFamily="34" charset="0"/>
              </a:rPr>
              <a:t>Data Protection Act 1998</a:t>
            </a:r>
            <a:r>
              <a:rPr lang="en-GB" sz="2000" dirty="0">
                <a:latin typeface="Arial" panose="020B0604020202020204" pitchFamily="34" charset="0"/>
                <a:cs typeface="Arial" panose="020B0604020202020204" pitchFamily="34" charset="0"/>
              </a:rPr>
              <a:t>. But the world has changed since 1998, when the legislation came into force. This was a world where we couldn’t book cheap holidays by using a search engine or connect with forgotten school </a:t>
            </a:r>
          </a:p>
          <a:p>
            <a:r>
              <a:rPr lang="en-GB" sz="2000" dirty="0">
                <a:latin typeface="Arial" panose="020B0604020202020204" pitchFamily="34" charset="0"/>
                <a:cs typeface="Arial" panose="020B0604020202020204" pitchFamily="34" charset="0"/>
              </a:rPr>
              <a:t>friends via social media. So, we need a modern law for a modern era.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19860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Gaining consent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395536" y="1502688"/>
            <a:ext cx="8352928" cy="5355312"/>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Under data protection regulations, it is vital that anyone sharing their data understands for what purpose they are giving their information and how it will be handled.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Gaining this permission is known as </a:t>
            </a:r>
            <a:r>
              <a:rPr lang="en-GB" b="1" dirty="0">
                <a:solidFill>
                  <a:srgbClr val="00B0F0"/>
                </a:solidFill>
                <a:latin typeface="Arial" panose="020B0604020202020204" pitchFamily="34" charset="0"/>
                <a:cs typeface="Arial" panose="020B0604020202020204" pitchFamily="34" charset="0"/>
              </a:rPr>
              <a:t>consent</a:t>
            </a:r>
            <a:r>
              <a:rPr lang="en-GB" dirty="0">
                <a:solidFill>
                  <a:srgbClr val="00B0F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and is a cornerstone of data protection regulations.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means that individuals are informed about how their information is handled. Consent also gives a clear indication of whether people wish to be communicated with, and also what they want to know about, for example fundraising, marketing or opportunities to hear about the work of the charity.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you use the data is directly linked to the permission, or </a:t>
            </a:r>
            <a:r>
              <a:rPr lang="en-GB" b="1" dirty="0">
                <a:solidFill>
                  <a:srgbClr val="00B0F0"/>
                </a:solidFill>
                <a:latin typeface="Arial" panose="020B0604020202020204" pitchFamily="34" charset="0"/>
                <a:cs typeface="Arial" panose="020B0604020202020204" pitchFamily="34" charset="0"/>
              </a:rPr>
              <a:t>consent</a:t>
            </a:r>
            <a:r>
              <a:rPr lang="en-GB" dirty="0">
                <a:latin typeface="Arial" panose="020B0604020202020204" pitchFamily="34" charset="0"/>
                <a:cs typeface="Arial" panose="020B0604020202020204" pitchFamily="34" charset="0"/>
              </a:rPr>
              <a:t>, that you got when you originally collected it.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Data should not be shared outside of Parkinson’s UK. If you are asked to do this, speak to your staff contact for guidance before sending or sharing any information.</a:t>
            </a:r>
          </a:p>
          <a:p>
            <a:endParaRPr lang="en-GB" dirty="0"/>
          </a:p>
        </p:txBody>
      </p:sp>
    </p:spTree>
    <p:extLst>
      <p:ext uri="{BB962C8B-B14F-4D97-AF65-F5344CB8AC3E}">
        <p14:creationId xmlns:p14="http://schemas.microsoft.com/office/powerpoint/2010/main" val="279227131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How we use information</a:t>
            </a:r>
          </a:p>
        </p:txBody>
      </p:sp>
      <p:sp>
        <p:nvSpPr>
          <p:cNvPr id="7" name="Rectangle 6">
            <a:extLst>
              <a:ext uri="{FF2B5EF4-FFF2-40B4-BE49-F238E27FC236}">
                <a16:creationId xmlns:a16="http://schemas.microsoft.com/office/drawing/2014/main" id="{B55E2683-70E8-46F9-837D-ABB009882154}"/>
              </a:ext>
            </a:extLst>
          </p:cNvPr>
          <p:cNvSpPr/>
          <p:nvPr/>
        </p:nvSpPr>
        <p:spPr>
          <a:xfrm>
            <a:off x="467544" y="1394604"/>
            <a:ext cx="8410317" cy="5324535"/>
          </a:xfrm>
          <a:prstGeom prst="rect">
            <a:avLst/>
          </a:prstGeom>
        </p:spPr>
        <p:txBody>
          <a:bodyPr wrap="square" anchor="t">
            <a:spAutoFit/>
          </a:bodyPr>
          <a:lstStyle/>
          <a:p>
            <a:r>
              <a:rPr lang="en-GB" sz="1700" dirty="0">
                <a:latin typeface="Arial" panose="020B0604020202020204" pitchFamily="34" charset="0"/>
                <a:cs typeface="Arial" panose="020B0604020202020204" pitchFamily="34" charset="0"/>
              </a:rPr>
              <a:t>Sharing of information beyond the permission you’ve been given is not always a deliberate act. Sometimes we reveal things accidentally or by not taking appropriate measures, for example losing a sign-in sheet or leaving a laptop on a bus.</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We might also be trying to do the best by someone, for example connecting them to a local service or support. However, even making these connections needs explicit documented consent. Instead of you making the connection, you should encourage that person to approach the organisation directly, and allow them to share information with them if they want to.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However we use data, if it’s outside the consent we have gained from that individual then it is considered a breach and will need to be investigated.</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Individuals have the right to withdraw their consent from you contacting them at any time and without needing to give a reason, for example this can be unsubscribing from an email newsletter. If someone asks for you not to contact them anymore, then you have to immediately remove their details from your distribution lists to stop any further contact being made. You also need to let the Data Protection Officer know so that other teams or areas of the charity are aware of that individual’s wishes. You can get in touch at </a:t>
            </a:r>
            <a:r>
              <a:rPr lang="en-GB" sz="1700" b="1" dirty="0">
                <a:latin typeface="Arial" panose="020B0604020202020204" pitchFamily="34" charset="0"/>
                <a:cs typeface="Arial" panose="020B0604020202020204" pitchFamily="34" charset="0"/>
              </a:rPr>
              <a:t>dataprotection@parkinsons.org.uk</a:t>
            </a:r>
            <a:r>
              <a:rPr lang="en-GB" sz="17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856010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Breach</a:t>
            </a:r>
          </a:p>
        </p:txBody>
      </p:sp>
      <p:sp>
        <p:nvSpPr>
          <p:cNvPr id="4" name="TextBox 3">
            <a:extLst>
              <a:ext uri="{FF2B5EF4-FFF2-40B4-BE49-F238E27FC236}">
                <a16:creationId xmlns:a16="http://schemas.microsoft.com/office/drawing/2014/main" id="{06E4D625-4D7C-401E-9F34-377F262C11B8}"/>
              </a:ext>
            </a:extLst>
          </p:cNvPr>
          <p:cNvSpPr txBox="1"/>
          <p:nvPr/>
        </p:nvSpPr>
        <p:spPr>
          <a:xfrm>
            <a:off x="395536" y="1441514"/>
            <a:ext cx="8352928" cy="4939814"/>
          </a:xfrm>
          <a:prstGeom prst="rect">
            <a:avLst/>
          </a:prstGeom>
          <a:noFill/>
        </p:spPr>
        <p:txBody>
          <a:bodyPr wrap="square" rtlCol="0" anchor="t">
            <a:spAutoFit/>
          </a:bodyPr>
          <a:lstStyle/>
          <a:p>
            <a:r>
              <a:rPr lang="en-GB" sz="1750" dirty="0">
                <a:latin typeface="Arial" panose="020B0604020202020204" pitchFamily="34" charset="0"/>
                <a:cs typeface="Arial" panose="020B0604020202020204" pitchFamily="34" charset="0"/>
              </a:rPr>
              <a:t>A data breach is when data that we have been entrusted with gets lost, destroyed, or seen by an unauthorised third party. This can be accidental, for example leaving information on a train or accidentally shredding the wrong piece of paper. It can also be malicious, for example if information was stolen. We have a responsibility to report this to the Information Commissioner’s Office (ICO) within </a:t>
            </a:r>
            <a:r>
              <a:rPr lang="en-GB" sz="1750" b="1" dirty="0">
                <a:solidFill>
                  <a:srgbClr val="00B0F0"/>
                </a:solidFill>
                <a:latin typeface="Arial" panose="020B0604020202020204" pitchFamily="34" charset="0"/>
                <a:cs typeface="Arial" panose="020B0604020202020204" pitchFamily="34" charset="0"/>
              </a:rPr>
              <a:t>72 hours</a:t>
            </a:r>
            <a:r>
              <a:rPr lang="en-GB" sz="1750" dirty="0">
                <a:latin typeface="Arial" panose="020B0604020202020204" pitchFamily="34" charset="0"/>
                <a:cs typeface="Arial" panose="020B0604020202020204" pitchFamily="34" charset="0"/>
              </a:rPr>
              <a:t>. You can therefore see how crucial it is that you report the breach to the Parkinson’s UK Data Protection team immediately, so we can make decisions and compile a full briefing within the legal timeframe.</a:t>
            </a:r>
          </a:p>
          <a:p>
            <a:endParaRPr lang="en-GB" sz="1750" dirty="0">
              <a:latin typeface="Arial" panose="020B0604020202020204" pitchFamily="34" charset="0"/>
              <a:cs typeface="Arial" panose="020B0604020202020204" pitchFamily="34" charset="0"/>
            </a:endParaRPr>
          </a:p>
          <a:p>
            <a:r>
              <a:rPr lang="en-GB" sz="1750" dirty="0">
                <a:latin typeface="Arial" panose="020B0604020202020204" pitchFamily="34" charset="0"/>
                <a:cs typeface="Arial" panose="020B0604020202020204" pitchFamily="34" charset="0"/>
              </a:rPr>
              <a:t>The DPO will consider the likelihood and severity of any risk to people’s rights and freedoms, following the breach. When this assessment has been made, if it’s likely there will be a risk then the DPO must notify the ICO; if it’s unlikely then the DPO doesn’t have to report it. We do not need to report every incident to the ICO but every incident does need to be reported to us. </a:t>
            </a:r>
          </a:p>
          <a:p>
            <a:endParaRPr lang="en-GB" sz="1750" dirty="0">
              <a:latin typeface="Arial" panose="020B0604020202020204" pitchFamily="34" charset="0"/>
              <a:cs typeface="Arial" panose="020B0604020202020204" pitchFamily="34" charset="0"/>
            </a:endParaRPr>
          </a:p>
          <a:p>
            <a:r>
              <a:rPr lang="en-GB" sz="1750" dirty="0">
                <a:latin typeface="Arial" panose="020B0604020202020204" pitchFamily="34" charset="0"/>
                <a:cs typeface="Arial" panose="020B0604020202020204" pitchFamily="34" charset="0"/>
              </a:rPr>
              <a:t>Following any referral an investigation will take place, led by the Parkinson’s UK Data Protection Officer. This will look to understand the scale of the issue, any actions that may need to be taken, and to inform those who might be affected.</a:t>
            </a:r>
          </a:p>
        </p:txBody>
      </p:sp>
    </p:spTree>
    <p:extLst>
      <p:ext uri="{BB962C8B-B14F-4D97-AF65-F5344CB8AC3E}">
        <p14:creationId xmlns:p14="http://schemas.microsoft.com/office/powerpoint/2010/main" val="382067670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Breach</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3994281"/>
            <a:ext cx="8352928" cy="2400657"/>
          </a:xfrm>
          <a:prstGeom prst="rect">
            <a:avLst/>
          </a:prstGeom>
          <a:noFill/>
        </p:spPr>
        <p:txBody>
          <a:bodyPr wrap="square" rtlCol="0" anchor="t">
            <a:spAutoFit/>
          </a:bodyPr>
          <a:lstStyle/>
          <a:p>
            <a:endParaRPr lang="en-GB" dirty="0"/>
          </a:p>
          <a:p>
            <a:r>
              <a:rPr lang="en-GB" sz="2000" dirty="0">
                <a:solidFill>
                  <a:srgbClr val="000000"/>
                </a:solidFill>
                <a:latin typeface="Arial"/>
                <a:cs typeface="Arial"/>
              </a:rPr>
              <a:t>In brief, when reporting a breach:</a:t>
            </a:r>
          </a:p>
          <a:p>
            <a:endParaRPr lang="en-GB" sz="1600" b="1" dirty="0"/>
          </a:p>
          <a:p>
            <a:pPr algn="ctr"/>
            <a:r>
              <a:rPr lang="en-GB" sz="3200" b="1" dirty="0">
                <a:solidFill>
                  <a:srgbClr val="00B0F0"/>
                </a:solidFill>
                <a:latin typeface="Arial"/>
                <a:cs typeface="Arial"/>
              </a:rPr>
              <a:t>Be quick</a:t>
            </a:r>
          </a:p>
          <a:p>
            <a:pPr algn="ctr"/>
            <a:r>
              <a:rPr lang="en-GB" sz="3200" b="1" dirty="0">
                <a:solidFill>
                  <a:srgbClr val="00B0F0"/>
                </a:solidFill>
                <a:latin typeface="Arial"/>
                <a:cs typeface="Arial"/>
              </a:rPr>
              <a:t>Be open</a:t>
            </a:r>
          </a:p>
          <a:p>
            <a:pPr algn="ctr"/>
            <a:r>
              <a:rPr lang="en-GB" sz="3200" b="1" dirty="0">
                <a:solidFill>
                  <a:srgbClr val="00B0F0"/>
                </a:solidFill>
                <a:latin typeface="Arial"/>
                <a:cs typeface="Arial"/>
              </a:rPr>
              <a:t>Be vigilant</a:t>
            </a:r>
            <a:endParaRPr lang="en-GB" sz="1600" b="1" dirty="0">
              <a:solidFill>
                <a:srgbClr val="00B0F0"/>
              </a:solidFill>
              <a:latin typeface="Arial"/>
              <a:cs typeface="Arial"/>
            </a:endParaRPr>
          </a:p>
        </p:txBody>
      </p:sp>
      <p:sp>
        <p:nvSpPr>
          <p:cNvPr id="2" name="TextBox 1">
            <a:extLst>
              <a:ext uri="{FF2B5EF4-FFF2-40B4-BE49-F238E27FC236}">
                <a16:creationId xmlns:a16="http://schemas.microsoft.com/office/drawing/2014/main" id="{D9C2B2F4-C567-49B9-A6EF-DA358236F06F}"/>
              </a:ext>
            </a:extLst>
          </p:cNvPr>
          <p:cNvSpPr txBox="1"/>
          <p:nvPr/>
        </p:nvSpPr>
        <p:spPr>
          <a:xfrm>
            <a:off x="762000" y="1685957"/>
            <a:ext cx="7620000" cy="2308324"/>
          </a:xfrm>
          <a:prstGeom prst="rect">
            <a:avLst/>
          </a:prstGeom>
          <a:noFill/>
          <a:ln w="63500">
            <a:solidFill>
              <a:srgbClr val="00B0F0"/>
            </a:solidFill>
          </a:ln>
        </p:spPr>
        <p:txBody>
          <a:bodyPr wrap="square" rtlCol="0">
            <a:spAutoFit/>
          </a:bodyPr>
          <a:lstStyle/>
          <a:p>
            <a:pPr algn="ctr"/>
            <a:r>
              <a:rPr lang="en-GB" sz="2400" dirty="0">
                <a:latin typeface="Arial" panose="020B0604020202020204" pitchFamily="34" charset="0"/>
                <a:cs typeface="Arial" panose="020B0604020202020204" pitchFamily="34" charset="0"/>
              </a:rPr>
              <a:t>If you are ever aware of, or concerned </a:t>
            </a:r>
          </a:p>
          <a:p>
            <a:pPr algn="ctr"/>
            <a:r>
              <a:rPr lang="en-GB" sz="2400" dirty="0">
                <a:latin typeface="Arial" panose="020B0604020202020204" pitchFamily="34" charset="0"/>
                <a:cs typeface="Arial" panose="020B0604020202020204" pitchFamily="34" charset="0"/>
              </a:rPr>
              <a:t>about, a data breach </a:t>
            </a:r>
          </a:p>
          <a:p>
            <a:pPr algn="ctr"/>
            <a:r>
              <a:rPr lang="en-GB" sz="2400" dirty="0">
                <a:latin typeface="Arial" panose="020B0604020202020204" pitchFamily="34" charset="0"/>
                <a:cs typeface="Arial" panose="020B0604020202020204" pitchFamily="34" charset="0"/>
              </a:rPr>
              <a:t>please email </a:t>
            </a:r>
            <a:r>
              <a:rPr lang="en-GB" sz="2400" b="1" dirty="0">
                <a:solidFill>
                  <a:srgbClr val="00B0F0"/>
                </a:solidFill>
                <a:latin typeface="Arial" panose="020B0604020202020204" pitchFamily="34" charset="0"/>
                <a:cs typeface="Arial" panose="020B0604020202020204" pitchFamily="34" charset="0"/>
              </a:rPr>
              <a:t>dataprotection@parkinsons.org.uk </a:t>
            </a:r>
          </a:p>
          <a:p>
            <a:pPr algn="ctr"/>
            <a:r>
              <a:rPr lang="en-GB" sz="2400" dirty="0">
                <a:latin typeface="Arial" panose="020B0604020202020204" pitchFamily="34" charset="0"/>
                <a:cs typeface="Arial" panose="020B0604020202020204" pitchFamily="34" charset="0"/>
              </a:rPr>
              <a:t>or call </a:t>
            </a:r>
            <a:r>
              <a:rPr lang="en-GB" sz="2400" b="1" dirty="0">
                <a:solidFill>
                  <a:srgbClr val="00B0F0"/>
                </a:solidFill>
                <a:latin typeface="Arial" panose="020B0604020202020204" pitchFamily="34" charset="0"/>
                <a:cs typeface="Arial" panose="020B0604020202020204" pitchFamily="34" charset="0"/>
              </a:rPr>
              <a:t>020 7963 9245 </a:t>
            </a:r>
            <a:r>
              <a:rPr lang="en-GB" sz="2400" dirty="0">
                <a:latin typeface="Arial" panose="020B0604020202020204" pitchFamily="34" charset="0"/>
                <a:cs typeface="Arial" panose="020B0604020202020204" pitchFamily="34" charset="0"/>
              </a:rPr>
              <a:t>immediately. </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The priority is to raise the alarm!</a:t>
            </a:r>
          </a:p>
        </p:txBody>
      </p:sp>
    </p:spTree>
    <p:extLst>
      <p:ext uri="{BB962C8B-B14F-4D97-AF65-F5344CB8AC3E}">
        <p14:creationId xmlns:p14="http://schemas.microsoft.com/office/powerpoint/2010/main" val="28122250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8A1672F-1EF4-4A77-90BF-C40E8500CCDC}"/>
              </a:ext>
            </a:extLst>
          </p:cNvPr>
          <p:cNvSpPr txBox="1"/>
          <p:nvPr/>
        </p:nvSpPr>
        <p:spPr>
          <a:xfrm>
            <a:off x="195486" y="1438739"/>
            <a:ext cx="8825036"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We need your help in the following two areas to ensure we can meet our legislative responsibility about how we handle individuals’ data.</a:t>
            </a:r>
          </a:p>
          <a:p>
            <a:endParaRPr lang="en-GB" sz="1700" dirty="0">
              <a:latin typeface="Arial" panose="020B0604020202020204" pitchFamily="34" charset="0"/>
              <a:cs typeface="Arial" panose="020B0604020202020204" pitchFamily="34" charset="0"/>
            </a:endParaRPr>
          </a:p>
          <a:p>
            <a:r>
              <a:rPr lang="en-GB" sz="1700" b="1" dirty="0">
                <a:solidFill>
                  <a:srgbClr val="00B0F0"/>
                </a:solidFill>
                <a:latin typeface="Arial" panose="020B0604020202020204" pitchFamily="34" charset="0"/>
                <a:cs typeface="Arial" panose="020B0604020202020204" pitchFamily="34" charset="0"/>
              </a:rPr>
              <a:t>Subject access requests</a:t>
            </a:r>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A subject access request is a way of asking an organisation what information they have about you. When a subject access request is made the organisation needs to share all data held on that person within a fixed timescale, including that held at a local level and by volunteers.</a:t>
            </a:r>
          </a:p>
          <a:p>
            <a:endParaRPr lang="en-GB" sz="1700" dirty="0">
              <a:latin typeface="Arial" panose="020B0604020202020204" pitchFamily="34" charset="0"/>
              <a:cs typeface="Arial" panose="020B0604020202020204" pitchFamily="34" charset="0"/>
            </a:endParaRPr>
          </a:p>
          <a:p>
            <a:r>
              <a:rPr lang="en-GB" sz="1700" b="1" dirty="0">
                <a:solidFill>
                  <a:srgbClr val="00B0F0"/>
                </a:solidFill>
                <a:latin typeface="Arial" panose="020B0604020202020204" pitchFamily="34" charset="0"/>
                <a:cs typeface="Arial" panose="020B0604020202020204" pitchFamily="34" charset="0"/>
              </a:rPr>
              <a:t>Right to be forgotten</a:t>
            </a:r>
          </a:p>
          <a:p>
            <a:r>
              <a:rPr lang="en-GB" sz="1700" dirty="0">
                <a:latin typeface="Arial" panose="020B0604020202020204" pitchFamily="34" charset="0"/>
                <a:cs typeface="Arial" panose="020B0604020202020204" pitchFamily="34" charset="0"/>
              </a:rPr>
              <a:t>The right to be forgotten, also known as the ‘right to erasure’, lets individuals ask organisations to delete any data they hold on them. We have already covered how you have the right to withdraw your consent from being contacted by an organisation in any way. But even if an organisation stops contacting you they may still hold data on you. If an individual exercises their right to be forgotten the organisation must delete any data they hold on  that person.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If you receive a </a:t>
            </a:r>
            <a:r>
              <a:rPr lang="en-GB" sz="1700" b="1" dirty="0">
                <a:solidFill>
                  <a:srgbClr val="00B0F0"/>
                </a:solidFill>
                <a:latin typeface="Arial" panose="020B0604020202020204" pitchFamily="34" charset="0"/>
                <a:cs typeface="Arial" panose="020B0604020202020204" pitchFamily="34" charset="0"/>
              </a:rPr>
              <a:t>subject access request </a:t>
            </a:r>
            <a:r>
              <a:rPr lang="en-GB" sz="1700" dirty="0">
                <a:latin typeface="Arial" panose="020B0604020202020204" pitchFamily="34" charset="0"/>
                <a:cs typeface="Arial" panose="020B0604020202020204" pitchFamily="34" charset="0"/>
              </a:rPr>
              <a:t>or a </a:t>
            </a:r>
            <a:r>
              <a:rPr lang="en-GB" sz="1700" b="1" dirty="0">
                <a:solidFill>
                  <a:srgbClr val="00B0F0"/>
                </a:solidFill>
                <a:latin typeface="Arial" panose="020B0604020202020204" pitchFamily="34" charset="0"/>
                <a:cs typeface="Arial" panose="020B0604020202020204" pitchFamily="34" charset="0"/>
              </a:rPr>
              <a:t>right to be forgotten </a:t>
            </a:r>
            <a:r>
              <a:rPr lang="en-GB" sz="1700" dirty="0">
                <a:latin typeface="Arial" panose="020B0604020202020204" pitchFamily="34" charset="0"/>
                <a:cs typeface="Arial" panose="020B0604020202020204" pitchFamily="34" charset="0"/>
              </a:rPr>
              <a:t>request, please notify the Data Protection Officer by emailing </a:t>
            </a:r>
            <a:r>
              <a:rPr lang="en-GB" sz="1700" b="1" dirty="0">
                <a:solidFill>
                  <a:srgbClr val="00B0F0"/>
                </a:solidFill>
                <a:latin typeface="Arial" panose="020B0604020202020204" pitchFamily="34" charset="0"/>
                <a:cs typeface="Arial" panose="020B0604020202020204" pitchFamily="34" charset="0"/>
              </a:rPr>
              <a:t>dataprotection@parkinsons.org.uk</a:t>
            </a:r>
            <a:r>
              <a:rPr lang="en-GB" sz="1700" dirty="0">
                <a:solidFill>
                  <a:srgbClr val="00B0F0"/>
                </a:solidFill>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or calling </a:t>
            </a:r>
            <a:r>
              <a:rPr lang="en-GB" sz="1700" b="1" dirty="0">
                <a:solidFill>
                  <a:srgbClr val="00B0F0"/>
                </a:solidFill>
                <a:latin typeface="Arial" panose="020B0604020202020204" pitchFamily="34" charset="0"/>
                <a:cs typeface="Arial" panose="020B0604020202020204" pitchFamily="34" charset="0"/>
              </a:rPr>
              <a:t>020 7963 9245 </a:t>
            </a:r>
            <a:r>
              <a:rPr lang="en-GB" sz="1700" dirty="0">
                <a:latin typeface="Arial" panose="020B0604020202020204" pitchFamily="34" charset="0"/>
                <a:cs typeface="Arial" panose="020B0604020202020204" pitchFamily="34" charset="0"/>
              </a:rPr>
              <a:t>immediately for further guidance.</a:t>
            </a:r>
          </a:p>
        </p:txBody>
      </p:sp>
      <p:sp>
        <p:nvSpPr>
          <p:cNvPr id="4" name="Rectangle 3">
            <a:extLst>
              <a:ext uri="{FF2B5EF4-FFF2-40B4-BE49-F238E27FC236}">
                <a16:creationId xmlns:a16="http://schemas.microsoft.com/office/drawing/2014/main" id="{6AD9E16C-B7BC-4E1F-9A21-46B8B5BD7DB1}"/>
              </a:ext>
            </a:extLst>
          </p:cNvPr>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Subject access requests and right to </a:t>
            </a:r>
            <a:r>
              <a:rPr lang="en-GB" sz="2800" b="1">
                <a:latin typeface="Arial"/>
                <a:cs typeface="Arial"/>
              </a:rPr>
              <a:t>be forgotten</a:t>
            </a:r>
            <a:endParaRPr lang="en-GB" sz="2800" b="1" dirty="0">
              <a:latin typeface="Arial"/>
              <a:cs typeface="Arial"/>
            </a:endParaRPr>
          </a:p>
        </p:txBody>
      </p:sp>
    </p:spTree>
    <p:extLst>
      <p:ext uri="{BB962C8B-B14F-4D97-AF65-F5344CB8AC3E}">
        <p14:creationId xmlns:p14="http://schemas.microsoft.com/office/powerpoint/2010/main" val="2995831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r>
              <a:rPr lang="en-GB" sz="1700" b="1" dirty="0">
                <a:latin typeface="Arial" panose="020B0604020202020204" pitchFamily="34" charset="0"/>
                <a:cs typeface="Arial" panose="020B0604020202020204" pitchFamily="34" charset="0"/>
              </a:rPr>
              <a:t>True or False</a:t>
            </a: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True or False</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Some people might not like Stewart and it could put them off emailing for support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People need to know specifically who they are contacting and the person they are sharing their information with</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don’t think that their password is strong enough</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Tree>
    <p:extLst>
      <p:ext uri="{BB962C8B-B14F-4D97-AF65-F5344CB8AC3E}">
        <p14:creationId xmlns:p14="http://schemas.microsoft.com/office/powerpoint/2010/main" val="301974723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True or False</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Some people might not like Stewart and it could put them off emailing for support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People need to know specifically who they are contacting and the person they are sharing their information with</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don’t think that their password is strong enough</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9731959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endParaRPr lang="en-GB" sz="1700" b="1"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Some people might not like Stewart and it could put them off emailing for support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People need to know specifically who they are contacting and the person they are sharing their information with</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don’t think that their password is strong enough</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
        <p:nvSpPr>
          <p:cNvPr id="5" name="TextBox 4">
            <a:extLst>
              <a:ext uri="{FF2B5EF4-FFF2-40B4-BE49-F238E27FC236}">
                <a16:creationId xmlns:a16="http://schemas.microsoft.com/office/drawing/2014/main" id="{81F41A48-A176-4677-8CBB-2AE3D2403CA4}"/>
              </a:ext>
            </a:extLst>
          </p:cNvPr>
          <p:cNvSpPr txBox="1"/>
          <p:nvPr/>
        </p:nvSpPr>
        <p:spPr>
          <a:xfrm>
            <a:off x="7630887" y="272984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30710009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5324535"/>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endParaRPr lang="en-GB" sz="1700" b="1"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startAt="2"/>
            </a:pPr>
            <a:r>
              <a:rPr lang="en-GB" sz="1700" b="1" dirty="0">
                <a:solidFill>
                  <a:srgbClr val="00B050"/>
                </a:solidFill>
                <a:latin typeface="Arial" panose="020B0604020202020204" pitchFamily="34" charset="0"/>
                <a:cs typeface="Arial" panose="020B0604020202020204" pitchFamily="34" charset="0"/>
              </a:rPr>
              <a:t>People need to know specifically who they are contacting and the person they are sharing their information with</a:t>
            </a:r>
          </a:p>
          <a:p>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Immediately upon receipt of the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Within 24 hours of receipt of request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As soon as you get round to it</a:t>
            </a:r>
          </a:p>
          <a:p>
            <a:pPr marL="800100" lvl="1" indent="-342900">
              <a:buFont typeface="+mj-lt"/>
              <a:buAutoNum type="alphaLcPeriod"/>
            </a:pPr>
            <a:r>
              <a:rPr lang="en-GB" sz="1700" b="1" dirty="0">
                <a:latin typeface="Arial" panose="020B0604020202020204" pitchFamily="34" charset="0"/>
                <a:cs typeface="Arial" panose="020B0604020202020204" pitchFamily="34" charset="0"/>
              </a:rPr>
              <a:t>You need to seek approval from your staff contact first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
        <p:nvSpPr>
          <p:cNvPr id="5" name="TextBox 4">
            <a:extLst>
              <a:ext uri="{FF2B5EF4-FFF2-40B4-BE49-F238E27FC236}">
                <a16:creationId xmlns:a16="http://schemas.microsoft.com/office/drawing/2014/main" id="{81F41A48-A176-4677-8CBB-2AE3D2403CA4}"/>
              </a:ext>
            </a:extLst>
          </p:cNvPr>
          <p:cNvSpPr txBox="1"/>
          <p:nvPr/>
        </p:nvSpPr>
        <p:spPr>
          <a:xfrm>
            <a:off x="7630887" y="272984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206532083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4" name="TextBox 3">
            <a:extLst>
              <a:ext uri="{FF2B5EF4-FFF2-40B4-BE49-F238E27FC236}">
                <a16:creationId xmlns:a16="http://schemas.microsoft.com/office/drawing/2014/main" id="{06E4D625-4D7C-401E-9F34-377F262C11B8}"/>
              </a:ext>
            </a:extLst>
          </p:cNvPr>
          <p:cNvSpPr txBox="1"/>
          <p:nvPr/>
        </p:nvSpPr>
        <p:spPr>
          <a:xfrm>
            <a:off x="431540" y="1432857"/>
            <a:ext cx="8352928" cy="4539704"/>
          </a:xfrm>
          <a:prstGeom prst="rect">
            <a:avLst/>
          </a:prstGeom>
          <a:noFill/>
        </p:spPr>
        <p:txBody>
          <a:bodyPr wrap="square" rtlCol="0" anchor="t">
            <a:spAutoFit/>
          </a:bodyPr>
          <a:lstStyle/>
          <a:p>
            <a:r>
              <a:rPr lang="en-GB" sz="1700" dirty="0">
                <a:latin typeface="Arial" panose="020B0604020202020204" pitchFamily="34" charset="0"/>
                <a:cs typeface="Arial" panose="020B0604020202020204" pitchFamily="34" charset="0"/>
              </a:rPr>
              <a:t>1. I can ask for any type data from people because I might find it useful in the future.                                                                                                 							</a:t>
            </a:r>
            <a:endParaRPr lang="en-GB" sz="1700" b="1" dirty="0">
              <a:latin typeface="Arial" panose="020B0604020202020204" pitchFamily="34" charset="0"/>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2. People must give a reason to unsubscribe from a mailing list? </a:t>
            </a:r>
          </a:p>
          <a:p>
            <a:r>
              <a:rPr lang="en-GB" sz="1700" dirty="0">
                <a:latin typeface="Arial" panose="020B0604020202020204" pitchFamily="34" charset="0"/>
                <a:cs typeface="Arial" panose="020B0604020202020204" pitchFamily="34" charset="0"/>
              </a:rPr>
              <a:t>							</a:t>
            </a:r>
            <a:endParaRPr lang="en-GB" sz="1700" b="1"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3. Why is it not suitable to use a shared email address such as						</a:t>
            </a:r>
            <a:r>
              <a:rPr lang="en-GB" sz="1700" u="sng" dirty="0">
                <a:solidFill>
                  <a:srgbClr val="0000FF"/>
                </a:solidFill>
                <a:latin typeface="Arial" panose="020B0604020202020204" pitchFamily="34" charset="0"/>
                <a:cs typeface="Arial" panose="020B0604020202020204" pitchFamily="34" charset="0"/>
              </a:rPr>
              <a:t>PearlandStewart@madeupemail.com</a:t>
            </a:r>
            <a:r>
              <a:rPr lang="en-GB" sz="1700" dirty="0">
                <a:latin typeface="Arial" panose="020B0604020202020204" pitchFamily="34" charset="0"/>
                <a:cs typeface="Arial" panose="020B0604020202020204" pitchFamily="34" charset="0"/>
              </a:rPr>
              <a:t>?</a:t>
            </a: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a:pPr>
            <a:endParaRPr lang="en-GB" sz="1700" b="1" dirty="0">
              <a:solidFill>
                <a:srgbClr val="00B050"/>
              </a:solidFill>
              <a:latin typeface="Arial" panose="020B0604020202020204" pitchFamily="34" charset="0"/>
              <a:cs typeface="Arial" panose="020B0604020202020204" pitchFamily="34" charset="0"/>
            </a:endParaRPr>
          </a:p>
          <a:p>
            <a:pPr marL="800100" lvl="1" indent="-342900">
              <a:buFont typeface="+mj-lt"/>
              <a:buAutoNum type="alphaLcPeriod" startAt="2"/>
            </a:pPr>
            <a:r>
              <a:rPr lang="en-GB" sz="1700" b="1" dirty="0">
                <a:solidFill>
                  <a:srgbClr val="00B050"/>
                </a:solidFill>
                <a:latin typeface="Arial" panose="020B0604020202020204" pitchFamily="34" charset="0"/>
                <a:cs typeface="Arial" panose="020B0604020202020204" pitchFamily="34" charset="0"/>
              </a:rPr>
              <a:t>People need to know specifically who they are contacting and the person they are sharing their information with</a:t>
            </a:r>
          </a:p>
          <a:p>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4. How long should you take to action a request to unsubscribe from a mailing list? </a:t>
            </a:r>
          </a:p>
          <a:p>
            <a:pPr marL="800100" lvl="1" indent="-342900">
              <a:buFont typeface="+mj-lt"/>
              <a:buAutoNum type="alphaLcPeriod"/>
            </a:pPr>
            <a:r>
              <a:rPr lang="en-GB" sz="1700" b="1" dirty="0">
                <a:solidFill>
                  <a:srgbClr val="00B050"/>
                </a:solidFill>
                <a:latin typeface="Arial" panose="020B0604020202020204" pitchFamily="34" charset="0"/>
                <a:cs typeface="Arial" panose="020B0604020202020204" pitchFamily="34" charset="0"/>
              </a:rPr>
              <a:t>Immediately upon receipt of the request</a:t>
            </a:r>
          </a:p>
        </p:txBody>
      </p:sp>
      <p:sp>
        <p:nvSpPr>
          <p:cNvPr id="2" name="TextBox 1">
            <a:extLst>
              <a:ext uri="{FF2B5EF4-FFF2-40B4-BE49-F238E27FC236}">
                <a16:creationId xmlns:a16="http://schemas.microsoft.com/office/drawing/2014/main" id="{3AE3F492-9CDF-4186-A2EF-D9711717F1AF}"/>
              </a:ext>
            </a:extLst>
          </p:cNvPr>
          <p:cNvSpPr txBox="1"/>
          <p:nvPr/>
        </p:nvSpPr>
        <p:spPr>
          <a:xfrm>
            <a:off x="6714228" y="195261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
        <p:nvSpPr>
          <p:cNvPr id="5" name="TextBox 4">
            <a:extLst>
              <a:ext uri="{FF2B5EF4-FFF2-40B4-BE49-F238E27FC236}">
                <a16:creationId xmlns:a16="http://schemas.microsoft.com/office/drawing/2014/main" id="{81F41A48-A176-4677-8CBB-2AE3D2403CA4}"/>
              </a:ext>
            </a:extLst>
          </p:cNvPr>
          <p:cNvSpPr txBox="1"/>
          <p:nvPr/>
        </p:nvSpPr>
        <p:spPr>
          <a:xfrm>
            <a:off x="7630887" y="2729848"/>
            <a:ext cx="1077686" cy="353943"/>
          </a:xfrm>
          <a:prstGeom prst="rect">
            <a:avLst/>
          </a:prstGeom>
          <a:noFill/>
        </p:spPr>
        <p:txBody>
          <a:bodyPr wrap="square" rtlCol="0">
            <a:spAutoFit/>
          </a:bodyPr>
          <a:lstStyle/>
          <a:p>
            <a:r>
              <a:rPr lang="en-GB" sz="1700" b="1" dirty="0">
                <a:solidFill>
                  <a:srgbClr val="00B050"/>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2481255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bg1"/>
                </a:solidFill>
              </a:rPr>
              <a:t>	</a:t>
            </a:r>
            <a:r>
              <a:rPr lang="en-GB" sz="2800" b="1" dirty="0">
                <a:solidFill>
                  <a:schemeClr val="bg1"/>
                </a:solidFill>
                <a:latin typeface="Arial"/>
                <a:cs typeface="Arial"/>
              </a:rPr>
              <a:t>General Data Protection Regulation (GDPR) </a:t>
            </a:r>
          </a:p>
        </p:txBody>
      </p:sp>
      <p:sp>
        <p:nvSpPr>
          <p:cNvPr id="5" name="Rectangle 4">
            <a:extLst>
              <a:ext uri="{FF2B5EF4-FFF2-40B4-BE49-F238E27FC236}">
                <a16:creationId xmlns:a16="http://schemas.microsoft.com/office/drawing/2014/main" id="{B2B32727-A87E-447A-8E95-9115FC64D954}"/>
              </a:ext>
            </a:extLst>
          </p:cNvPr>
          <p:cNvSpPr/>
          <p:nvPr/>
        </p:nvSpPr>
        <p:spPr>
          <a:xfrm>
            <a:off x="-540568" y="2557646"/>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What changes with GDPR?</a:t>
            </a:r>
            <a:r>
              <a:rPr lang="en-GB" sz="2800" dirty="0">
                <a:solidFill>
                  <a:schemeClr val="tx1"/>
                </a:solidFill>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29A1CD2-1153-49CD-89AC-0213C7902490}"/>
              </a:ext>
            </a:extLst>
          </p:cNvPr>
          <p:cNvSpPr txBox="1"/>
          <p:nvPr/>
        </p:nvSpPr>
        <p:spPr>
          <a:xfrm>
            <a:off x="431540" y="3470853"/>
            <a:ext cx="8352928" cy="120032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Essentially, GDPR increases the standards organisations are held to when collecting data. The legislation increases standards for how we confirm people’s consent for us to collect their data, and how we make sure people understand what we do with their information.</a:t>
            </a:r>
          </a:p>
        </p:txBody>
      </p:sp>
      <p:sp>
        <p:nvSpPr>
          <p:cNvPr id="8" name="Rectangle 7">
            <a:extLst>
              <a:ext uri="{FF2B5EF4-FFF2-40B4-BE49-F238E27FC236}">
                <a16:creationId xmlns:a16="http://schemas.microsoft.com/office/drawing/2014/main" id="{0B4D8C2B-D599-4841-8CD6-E666097EC408}"/>
              </a:ext>
            </a:extLst>
          </p:cNvPr>
          <p:cNvSpPr/>
          <p:nvPr/>
        </p:nvSpPr>
        <p:spPr>
          <a:xfrm>
            <a:off x="-536012" y="4834885"/>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Will this EU regulation still be relevant post Brexit?</a:t>
            </a:r>
            <a:endParaRPr lang="en-GB" sz="2800" b="1">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45CA0AC-8697-448F-BD8A-DB42D0695DC4}"/>
              </a:ext>
            </a:extLst>
          </p:cNvPr>
          <p:cNvSpPr txBox="1"/>
          <p:nvPr/>
        </p:nvSpPr>
        <p:spPr>
          <a:xfrm>
            <a:off x="431540" y="5749855"/>
            <a:ext cx="8352928"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The GDPR has been enshrined in UK law through the Data Protection Act 2018. This means it is not dependent on the UK’s membership of the EU and will therefore still be relevant following the UK’s departure from the EU.</a:t>
            </a:r>
          </a:p>
        </p:txBody>
      </p:sp>
      <p:sp>
        <p:nvSpPr>
          <p:cNvPr id="10" name="TextBox 9">
            <a:extLst>
              <a:ext uri="{FF2B5EF4-FFF2-40B4-BE49-F238E27FC236}">
                <a16:creationId xmlns:a16="http://schemas.microsoft.com/office/drawing/2014/main" id="{A38DB618-F188-4FAC-A4B3-108A9B8B3F29}"/>
              </a:ext>
            </a:extLst>
          </p:cNvPr>
          <p:cNvSpPr txBox="1"/>
          <p:nvPr/>
        </p:nvSpPr>
        <p:spPr>
          <a:xfrm>
            <a:off x="404120" y="1339027"/>
            <a:ext cx="8352928" cy="923330"/>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On 25 May 2018 new, stronger, data protection laws came into force across the European Union (EU). These new laws affect any organisation operating within the EU, or holding information on citizens of the EU.</a:t>
            </a:r>
          </a:p>
        </p:txBody>
      </p:sp>
    </p:spTree>
    <p:extLst>
      <p:ext uri="{BB962C8B-B14F-4D97-AF65-F5344CB8AC3E}">
        <p14:creationId xmlns:p14="http://schemas.microsoft.com/office/powerpoint/2010/main" val="251087212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Rectangle 1">
            <a:extLst>
              <a:ext uri="{FF2B5EF4-FFF2-40B4-BE49-F238E27FC236}">
                <a16:creationId xmlns:a16="http://schemas.microsoft.com/office/drawing/2014/main" id="{D425DC6E-E477-4BF6-ACFF-1EF373180ED3}"/>
              </a:ext>
            </a:extLst>
          </p:cNvPr>
          <p:cNvSpPr/>
          <p:nvPr/>
        </p:nvSpPr>
        <p:spPr>
          <a:xfrm>
            <a:off x="539552" y="1556792"/>
            <a:ext cx="8208912" cy="2308324"/>
          </a:xfrm>
          <a:prstGeom prst="rect">
            <a:avLst/>
          </a:prstGeom>
        </p:spPr>
        <p:txBody>
          <a:bodyPr wrap="square">
            <a:spAutoFit/>
          </a:bodyPr>
          <a:lstStyle/>
          <a:p>
            <a:r>
              <a:rPr lang="en-GB" dirty="0">
                <a:latin typeface="Arial" panose="020B0604020202020204" pitchFamily="34" charset="0"/>
                <a:cs typeface="Arial" panose="020B0604020202020204" pitchFamily="34" charset="0"/>
              </a:rPr>
              <a:t>5. Who should you notify first if you think there might have been a data breach?</a:t>
            </a:r>
          </a:p>
          <a:p>
            <a:pPr marL="800100" lvl="1" indent="-342900">
              <a:buFont typeface="+mj-lt"/>
              <a:buAutoNum type="alphaLcPeriod"/>
            </a:pPr>
            <a:r>
              <a:rPr lang="en-GB" b="1" dirty="0">
                <a:latin typeface="Arial" panose="020B0604020202020204" pitchFamily="34" charset="0"/>
                <a:cs typeface="Arial" panose="020B0604020202020204" pitchFamily="34" charset="0"/>
              </a:rPr>
              <a:t>Your staff contact</a:t>
            </a:r>
          </a:p>
          <a:p>
            <a:pPr marL="800100" lvl="1" indent="-342900">
              <a:buFont typeface="+mj-lt"/>
              <a:buAutoNum type="alphaLcPeriod"/>
            </a:pPr>
            <a:r>
              <a:rPr lang="en-GB" b="1" dirty="0">
                <a:latin typeface="Arial" panose="020B0604020202020204" pitchFamily="34" charset="0"/>
                <a:cs typeface="Arial" panose="020B0604020202020204" pitchFamily="34" charset="0"/>
              </a:rPr>
              <a:t>The Information Commissioner’s Office</a:t>
            </a:r>
          </a:p>
          <a:p>
            <a:pPr marL="800100" lvl="1" indent="-342900">
              <a:buFont typeface="+mj-lt"/>
              <a:buAutoNum type="alphaLcPeriod"/>
            </a:pPr>
            <a:r>
              <a:rPr lang="en-GB" b="1" dirty="0">
                <a:latin typeface="Arial" panose="020B0604020202020204" pitchFamily="34" charset="0"/>
                <a:cs typeface="Arial" panose="020B0604020202020204" pitchFamily="34" charset="0"/>
              </a:rPr>
              <a:t>The Data Protection Officer for Parkinson’s UK</a:t>
            </a:r>
          </a:p>
          <a:p>
            <a:pPr marL="800100" lvl="1" indent="-342900">
              <a:buFont typeface="+mj-lt"/>
              <a:buAutoNum type="alphaLcPeriod"/>
            </a:pPr>
            <a:r>
              <a:rPr lang="en-GB" b="1" dirty="0">
                <a:latin typeface="Arial" panose="020B0604020202020204" pitchFamily="34" charset="0"/>
                <a:cs typeface="Arial" panose="020B0604020202020204" pitchFamily="34" charset="0"/>
              </a:rPr>
              <a:t>The person/people affected</a:t>
            </a:r>
          </a:p>
          <a:p>
            <a:pPr marL="800100" lvl="1" indent="-342900">
              <a:buFont typeface="+mj-lt"/>
              <a:buAutoNum type="alphaLcPeriod"/>
            </a:pPr>
            <a:r>
              <a:rPr lang="en-GB" b="1" dirty="0">
                <a:latin typeface="Arial" panose="020B0604020202020204" pitchFamily="34" charset="0"/>
                <a:cs typeface="Arial" panose="020B0604020202020204" pitchFamily="34" charset="0"/>
              </a:rPr>
              <a:t>No one and just hope it goes away</a:t>
            </a:r>
          </a:p>
          <a:p>
            <a:endParaRPr lang="en-GB" dirty="0"/>
          </a:p>
          <a:p>
            <a:endParaRPr lang="en-GB" dirty="0"/>
          </a:p>
        </p:txBody>
      </p:sp>
    </p:spTree>
    <p:extLst>
      <p:ext uri="{BB962C8B-B14F-4D97-AF65-F5344CB8AC3E}">
        <p14:creationId xmlns:p14="http://schemas.microsoft.com/office/powerpoint/2010/main" val="154334948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Rectangle 1">
            <a:extLst>
              <a:ext uri="{FF2B5EF4-FFF2-40B4-BE49-F238E27FC236}">
                <a16:creationId xmlns:a16="http://schemas.microsoft.com/office/drawing/2014/main" id="{D425DC6E-E477-4BF6-ACFF-1EF373180ED3}"/>
              </a:ext>
            </a:extLst>
          </p:cNvPr>
          <p:cNvSpPr/>
          <p:nvPr/>
        </p:nvSpPr>
        <p:spPr>
          <a:xfrm>
            <a:off x="539552" y="1556792"/>
            <a:ext cx="8208912" cy="2031325"/>
          </a:xfrm>
          <a:prstGeom prst="rect">
            <a:avLst/>
          </a:prstGeom>
        </p:spPr>
        <p:txBody>
          <a:bodyPr wrap="square">
            <a:spAutoFit/>
          </a:bodyPr>
          <a:lstStyle/>
          <a:p>
            <a:r>
              <a:rPr lang="en-GB" dirty="0">
                <a:latin typeface="Arial" panose="020B0604020202020204" pitchFamily="34" charset="0"/>
                <a:cs typeface="Arial" panose="020B0604020202020204" pitchFamily="34" charset="0"/>
              </a:rPr>
              <a:t>5. Who should you notify first if you think there might have been a data breach?</a:t>
            </a:r>
          </a:p>
          <a:p>
            <a:pPr marL="800100" lvl="1" indent="-342900">
              <a:buFont typeface="+mj-lt"/>
              <a:buAutoNum type="alphaLcPeriod"/>
            </a:pPr>
            <a:endParaRPr lang="en-GB" b="1" dirty="0">
              <a:latin typeface="Arial" panose="020B0604020202020204" pitchFamily="34" charset="0"/>
              <a:cs typeface="Arial" panose="020B0604020202020204" pitchFamily="34" charset="0"/>
            </a:endParaRPr>
          </a:p>
          <a:p>
            <a:pPr marL="800100" lvl="1" indent="-342900">
              <a:buFont typeface="+mj-lt"/>
              <a:buAutoNum type="alphaLcPeriod"/>
            </a:pPr>
            <a:endParaRPr lang="en-GB" b="1" dirty="0">
              <a:latin typeface="Arial" panose="020B0604020202020204" pitchFamily="34" charset="0"/>
              <a:cs typeface="Arial" panose="020B0604020202020204" pitchFamily="34" charset="0"/>
            </a:endParaRPr>
          </a:p>
          <a:p>
            <a:pPr marL="800100" lvl="1" indent="-342900">
              <a:buFont typeface="+mj-lt"/>
              <a:buAutoNum type="alphaLcPeriod" startAt="3"/>
            </a:pPr>
            <a:r>
              <a:rPr lang="en-GB" b="1" dirty="0">
                <a:solidFill>
                  <a:srgbClr val="00B050"/>
                </a:solidFill>
                <a:latin typeface="Arial" panose="020B0604020202020204" pitchFamily="34" charset="0"/>
                <a:cs typeface="Arial" panose="020B0604020202020204" pitchFamily="34" charset="0"/>
              </a:rPr>
              <a:t>The Data Protection Officer for Parkinson’s UK </a:t>
            </a:r>
          </a:p>
          <a:p>
            <a:pPr marL="800100" lvl="1" indent="-342900">
              <a:buFont typeface="+mj-lt"/>
              <a:buAutoNum type="alphaLcPeriod" startAt="3"/>
            </a:pPr>
            <a:endParaRPr lang="en-GB" b="1" dirty="0">
              <a:latin typeface="Arial" panose="020B0604020202020204" pitchFamily="34" charset="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326854040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Rectangle 1">
            <a:extLst>
              <a:ext uri="{FF2B5EF4-FFF2-40B4-BE49-F238E27FC236}">
                <a16:creationId xmlns:a16="http://schemas.microsoft.com/office/drawing/2014/main" id="{D425DC6E-E477-4BF6-ACFF-1EF373180ED3}"/>
              </a:ext>
            </a:extLst>
          </p:cNvPr>
          <p:cNvSpPr/>
          <p:nvPr/>
        </p:nvSpPr>
        <p:spPr>
          <a:xfrm>
            <a:off x="539552" y="1556792"/>
            <a:ext cx="8208912" cy="2031325"/>
          </a:xfrm>
          <a:prstGeom prst="rect">
            <a:avLst/>
          </a:prstGeom>
        </p:spPr>
        <p:txBody>
          <a:bodyPr wrap="square">
            <a:spAutoFit/>
          </a:bodyPr>
          <a:lstStyle/>
          <a:p>
            <a:r>
              <a:rPr lang="en-GB" dirty="0">
                <a:latin typeface="Arial" panose="020B0604020202020204" pitchFamily="34" charset="0"/>
                <a:cs typeface="Arial" panose="020B0604020202020204" pitchFamily="34" charset="0"/>
              </a:rPr>
              <a:t>5. Who should you notify first if you think there might have been a data breach?</a:t>
            </a:r>
          </a:p>
          <a:p>
            <a:pPr marL="800100" lvl="1" indent="-342900">
              <a:buFont typeface="+mj-lt"/>
              <a:buAutoNum type="alphaLcPeriod"/>
            </a:pPr>
            <a:endParaRPr lang="en-GB" b="1" dirty="0">
              <a:latin typeface="Arial" panose="020B0604020202020204" pitchFamily="34" charset="0"/>
              <a:cs typeface="Arial" panose="020B0604020202020204" pitchFamily="34" charset="0"/>
            </a:endParaRPr>
          </a:p>
          <a:p>
            <a:pPr marL="800100" lvl="1" indent="-342900">
              <a:buFont typeface="+mj-lt"/>
              <a:buAutoNum type="alphaLcPeriod"/>
            </a:pPr>
            <a:endParaRPr lang="en-GB" b="1" dirty="0">
              <a:latin typeface="Arial" panose="020B0604020202020204" pitchFamily="34" charset="0"/>
              <a:cs typeface="Arial" panose="020B0604020202020204" pitchFamily="34" charset="0"/>
            </a:endParaRPr>
          </a:p>
          <a:p>
            <a:pPr marL="800100" lvl="1" indent="-342900">
              <a:buFont typeface="+mj-lt"/>
              <a:buAutoNum type="alphaLcPeriod" startAt="3"/>
            </a:pPr>
            <a:r>
              <a:rPr lang="en-GB" b="1" dirty="0">
                <a:solidFill>
                  <a:srgbClr val="00B050"/>
                </a:solidFill>
                <a:latin typeface="Arial" panose="020B0604020202020204" pitchFamily="34" charset="0"/>
                <a:cs typeface="Arial" panose="020B0604020202020204" pitchFamily="34" charset="0"/>
              </a:rPr>
              <a:t>The Data Protection Officer for Parkinson’s UK </a:t>
            </a:r>
          </a:p>
          <a:p>
            <a:pPr marL="800100" lvl="1" indent="-342900">
              <a:buFont typeface="+mj-lt"/>
              <a:buAutoNum type="alphaLcPeriod" startAt="3"/>
            </a:pPr>
            <a:endParaRPr lang="en-GB" b="1" dirty="0">
              <a:latin typeface="Arial" panose="020B0604020202020204" pitchFamily="34" charset="0"/>
              <a:cs typeface="Arial" panose="020B0604020202020204" pitchFamily="34" charset="0"/>
            </a:endParaRPr>
          </a:p>
          <a:p>
            <a:endParaRPr lang="en-GB" dirty="0"/>
          </a:p>
          <a:p>
            <a:endParaRPr lang="en-GB" dirty="0"/>
          </a:p>
        </p:txBody>
      </p:sp>
      <p:sp>
        <p:nvSpPr>
          <p:cNvPr id="5" name="Rectangle 4">
            <a:extLst>
              <a:ext uri="{FF2B5EF4-FFF2-40B4-BE49-F238E27FC236}">
                <a16:creationId xmlns:a16="http://schemas.microsoft.com/office/drawing/2014/main" id="{63B9E497-F35A-46B4-BF7E-A2AEBBAD47F7}"/>
              </a:ext>
            </a:extLst>
          </p:cNvPr>
          <p:cNvSpPr/>
          <p:nvPr/>
        </p:nvSpPr>
        <p:spPr>
          <a:xfrm>
            <a:off x="-540568" y="3837826"/>
            <a:ext cx="10297144" cy="244827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700" dirty="0">
                <a:solidFill>
                  <a:srgbClr val="00B0F0"/>
                </a:solidFill>
                <a:latin typeface="Arial" panose="020B0604020202020204" pitchFamily="34" charset="0"/>
                <a:cs typeface="Arial" panose="020B0604020202020204" pitchFamily="34" charset="0"/>
              </a:rPr>
              <a:t>Congratulations</a:t>
            </a:r>
          </a:p>
          <a:p>
            <a:pPr algn="ctr"/>
            <a:r>
              <a:rPr lang="en-GB" sz="2700" dirty="0">
                <a:solidFill>
                  <a:srgbClr val="000000"/>
                </a:solidFill>
                <a:latin typeface="Arial" panose="020B0604020202020204" pitchFamily="34" charset="0"/>
                <a:cs typeface="Arial" panose="020B0604020202020204" pitchFamily="34" charset="0"/>
              </a:rPr>
              <a:t>You have almost completed your Data Protection training.</a:t>
            </a:r>
            <a:r>
              <a:rPr lang="en-GB" sz="2800" dirty="0">
                <a:solidFill>
                  <a:srgbClr val="000000"/>
                </a:solidFill>
                <a:latin typeface="Arial" panose="020B0604020202020204" pitchFamily="34" charset="0"/>
                <a:cs typeface="Arial" panose="020B0604020202020204" pitchFamily="34" charset="0"/>
              </a:rPr>
              <a:t> </a:t>
            </a:r>
            <a:endParaRPr lang="en-GB" dirty="0">
              <a:solidFill>
                <a:srgbClr val="000000"/>
              </a:solidFill>
              <a:latin typeface="Calibri"/>
              <a:cs typeface="Calibri"/>
            </a:endParaRPr>
          </a:p>
          <a:p>
            <a:endParaRPr lang="en-GB" sz="2800" dirty="0">
              <a:solidFill>
                <a:srgbClr val="00B0F0"/>
              </a:solidFill>
              <a:latin typeface="Arial" panose="020B0604020202020204" pitchFamily="34" charset="0"/>
              <a:cs typeface="Arial" panose="020B0604020202020204" pitchFamily="34" charset="0"/>
            </a:endParaRPr>
          </a:p>
          <a:p>
            <a:pPr algn="ctr"/>
            <a:r>
              <a:rPr lang="en-GB" sz="2400" dirty="0">
                <a:solidFill>
                  <a:schemeClr val="tx1"/>
                </a:solidFill>
                <a:latin typeface="Arial" panose="020B0604020202020204" pitchFamily="34" charset="0"/>
                <a:cs typeface="Arial" panose="020B0604020202020204" pitchFamily="34" charset="0"/>
              </a:rPr>
              <a:t>Please click through for the final few pointers </a:t>
            </a:r>
          </a:p>
          <a:p>
            <a:pPr algn="ctr"/>
            <a:r>
              <a:rPr lang="en-GB" sz="2400" dirty="0">
                <a:solidFill>
                  <a:schemeClr val="tx1"/>
                </a:solidFill>
                <a:latin typeface="Arial" panose="020B0604020202020204" pitchFamily="34" charset="0"/>
                <a:cs typeface="Arial" panose="020B0604020202020204" pitchFamily="34" charset="0"/>
              </a:rPr>
              <a:t>and</a:t>
            </a:r>
            <a:r>
              <a:rPr lang="en-GB" sz="2400" dirty="0">
                <a:solidFill>
                  <a:srgbClr val="00B0F0"/>
                </a:solidFill>
                <a:latin typeface="Arial" panose="020B0604020202020204" pitchFamily="34" charset="0"/>
                <a:cs typeface="Arial" panose="020B0604020202020204" pitchFamily="34" charset="0"/>
              </a:rPr>
              <a:t> </a:t>
            </a:r>
            <a:r>
              <a:rPr lang="en-GB" sz="2400" b="1" dirty="0">
                <a:solidFill>
                  <a:srgbClr val="00B0F0"/>
                </a:solidFill>
                <a:latin typeface="Arial" panose="020B0604020202020204" pitchFamily="34" charset="0"/>
                <a:cs typeface="Arial" panose="020B0604020202020204" pitchFamily="34" charset="0"/>
              </a:rPr>
              <a:t>one last important action</a:t>
            </a:r>
            <a:r>
              <a:rPr lang="en-GB" sz="2400" dirty="0">
                <a:solidFill>
                  <a:srgbClr val="00B0F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5696525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Support and guidance</a:t>
            </a:r>
          </a:p>
        </p:txBody>
      </p:sp>
      <p:sp>
        <p:nvSpPr>
          <p:cNvPr id="2" name="TextBox 1">
            <a:extLst>
              <a:ext uri="{FF2B5EF4-FFF2-40B4-BE49-F238E27FC236}">
                <a16:creationId xmlns:a16="http://schemas.microsoft.com/office/drawing/2014/main" id="{83439C8D-11E0-435D-8EE5-20E02FAFCA1E}"/>
              </a:ext>
            </a:extLst>
          </p:cNvPr>
          <p:cNvSpPr txBox="1"/>
          <p:nvPr/>
        </p:nvSpPr>
        <p:spPr>
          <a:xfrm>
            <a:off x="539552" y="1528804"/>
            <a:ext cx="8064896" cy="3493264"/>
          </a:xfrm>
          <a:prstGeom prst="rect">
            <a:avLst/>
          </a:prstGeom>
          <a:noFill/>
        </p:spPr>
        <p:txBody>
          <a:bodyPr wrap="square" rtlCol="0" anchor="t">
            <a:spAutoFit/>
          </a:bodyPr>
          <a:lstStyle/>
          <a:p>
            <a:r>
              <a:rPr lang="en-GB" sz="1700" b="1" dirty="0">
                <a:latin typeface="Arial" panose="020B0604020202020204" pitchFamily="34" charset="0"/>
                <a:cs typeface="Arial" panose="020B0604020202020204" pitchFamily="34" charset="0"/>
              </a:rPr>
              <a:t>This training has been designed to support you in your crucial role helping those affected by Parkinson’s, but our support doesn’t end there… </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We are here for you and we will continue to roll out further resources, support and tools so you can spend more of your time doing what you do best - changing the lives of people affected by Parkinson’s.</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If you have any questions about data protection or want further support to implement some of what you have learnt in this booklet speak to your staff contact.</a:t>
            </a:r>
          </a:p>
          <a:p>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If you have any concerns relating to data protection please email: </a:t>
            </a:r>
            <a:r>
              <a:rPr lang="en-GB" sz="1700" b="1" dirty="0">
                <a:solidFill>
                  <a:srgbClr val="00B0F0"/>
                </a:solidFill>
                <a:latin typeface="Arial" panose="020B0604020202020204" pitchFamily="34" charset="0"/>
                <a:cs typeface="Arial" panose="020B0604020202020204" pitchFamily="34" charset="0"/>
              </a:rPr>
              <a:t>dataprotection@parkinsons.org.uk </a:t>
            </a:r>
            <a:r>
              <a:rPr lang="en-GB" sz="1700" dirty="0">
                <a:latin typeface="Arial" panose="020B0604020202020204" pitchFamily="34" charset="0"/>
                <a:cs typeface="Arial" panose="020B0604020202020204" pitchFamily="34" charset="0"/>
              </a:rPr>
              <a:t>or call </a:t>
            </a:r>
            <a:r>
              <a:rPr lang="en-GB" sz="1700" b="1" dirty="0">
                <a:solidFill>
                  <a:srgbClr val="00B0F0"/>
                </a:solidFill>
                <a:latin typeface="Arial" panose="020B0604020202020204" pitchFamily="34" charset="0"/>
                <a:cs typeface="Arial" panose="020B0604020202020204" pitchFamily="34" charset="0"/>
              </a:rPr>
              <a:t>020 7963 9245</a:t>
            </a:r>
            <a:r>
              <a:rPr lang="en-GB" sz="1700" dirty="0">
                <a:latin typeface="Arial" panose="020B0604020202020204" pitchFamily="34" charset="0"/>
                <a:cs typeface="Arial" panose="020B0604020202020204" pitchFamily="34" charset="0"/>
              </a:rPr>
              <a:t>.</a:t>
            </a:r>
          </a:p>
        </p:txBody>
      </p:sp>
      <p:sp>
        <p:nvSpPr>
          <p:cNvPr id="8" name="Rectangle 7">
            <a:extLst>
              <a:ext uri="{FF2B5EF4-FFF2-40B4-BE49-F238E27FC236}">
                <a16:creationId xmlns:a16="http://schemas.microsoft.com/office/drawing/2014/main" id="{EC27186C-C64A-4496-BDB9-769E12792EA4}"/>
              </a:ext>
            </a:extLst>
          </p:cNvPr>
          <p:cNvSpPr/>
          <p:nvPr/>
        </p:nvSpPr>
        <p:spPr>
          <a:xfrm>
            <a:off x="-576572" y="5103348"/>
            <a:ext cx="10297144" cy="1500772"/>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B0F0"/>
                </a:solidFill>
                <a:latin typeface="Arial"/>
                <a:cs typeface="Arial"/>
              </a:rPr>
              <a:t>ACTION</a:t>
            </a:r>
            <a:r>
              <a:rPr lang="en-GB" sz="2400" dirty="0">
                <a:solidFill>
                  <a:srgbClr val="00B0F0"/>
                </a:solidFill>
                <a:latin typeface="Arial"/>
                <a:cs typeface="Arial"/>
              </a:rPr>
              <a:t>: </a:t>
            </a:r>
          </a:p>
          <a:p>
            <a:pPr algn="ctr"/>
            <a:r>
              <a:rPr lang="en-GB" sz="2400" dirty="0">
                <a:solidFill>
                  <a:srgbClr val="000000"/>
                </a:solidFill>
                <a:latin typeface="Arial"/>
                <a:cs typeface="Arial"/>
              </a:rPr>
              <a:t>Please tell your Parkinson’s UK staff contact </a:t>
            </a:r>
          </a:p>
          <a:p>
            <a:pPr algn="ctr"/>
            <a:r>
              <a:rPr lang="en-GB" sz="2400" dirty="0">
                <a:solidFill>
                  <a:srgbClr val="000000"/>
                </a:solidFill>
                <a:latin typeface="Arial"/>
                <a:cs typeface="Arial"/>
              </a:rPr>
              <a:t>you have completed your data protection training.</a:t>
            </a:r>
            <a:endParaRPr lang="en-GB" sz="2400" dirty="0">
              <a:solidFill>
                <a:srgbClr val="00B0F0"/>
              </a:solidFill>
              <a:latin typeface="Arial"/>
              <a:cs typeface="Arial"/>
            </a:endParaRPr>
          </a:p>
        </p:txBody>
      </p:sp>
    </p:spTree>
    <p:extLst>
      <p:ext uri="{BB962C8B-B14F-4D97-AF65-F5344CB8AC3E}">
        <p14:creationId xmlns:p14="http://schemas.microsoft.com/office/powerpoint/2010/main" val="190043003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What type of information is relevant? </a:t>
            </a:r>
          </a:p>
        </p:txBody>
      </p:sp>
      <p:sp>
        <p:nvSpPr>
          <p:cNvPr id="4" name="TextBox 3">
            <a:extLst>
              <a:ext uri="{FF2B5EF4-FFF2-40B4-BE49-F238E27FC236}">
                <a16:creationId xmlns:a16="http://schemas.microsoft.com/office/drawing/2014/main" id="{5472A604-99B4-4C07-AD60-54C0924695B1}"/>
              </a:ext>
            </a:extLst>
          </p:cNvPr>
          <p:cNvSpPr txBox="1"/>
          <p:nvPr/>
        </p:nvSpPr>
        <p:spPr>
          <a:xfrm>
            <a:off x="431540" y="1398520"/>
            <a:ext cx="8352928" cy="120032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When considering data protection, our main concern is information which specifically identifies an individual. As soon as you start being aware of gathering or receiving data that might identify an individual - digitally, over the phone, or in person – you need to start considering your legal responsibilities. </a:t>
            </a:r>
          </a:p>
        </p:txBody>
      </p:sp>
      <p:sp>
        <p:nvSpPr>
          <p:cNvPr id="5" name="Rectangle 4">
            <a:extLst>
              <a:ext uri="{FF2B5EF4-FFF2-40B4-BE49-F238E27FC236}">
                <a16:creationId xmlns:a16="http://schemas.microsoft.com/office/drawing/2014/main" id="{B2B32727-A87E-447A-8E95-9115FC64D954}"/>
              </a:ext>
            </a:extLst>
          </p:cNvPr>
          <p:cNvSpPr/>
          <p:nvPr/>
        </p:nvSpPr>
        <p:spPr>
          <a:xfrm>
            <a:off x="-540568" y="2891532"/>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solidFill>
                  <a:srgbClr val="00B0F0"/>
                </a:solidFill>
                <a:latin typeface="Arial" panose="020B0604020202020204" pitchFamily="34" charset="0"/>
                <a:cs typeface="Arial" panose="020B0604020202020204" pitchFamily="34" charset="0"/>
              </a:rPr>
              <a:t>Who is responsible?</a:t>
            </a:r>
            <a:r>
              <a:rPr lang="en-GB" sz="2800" b="1" dirty="0">
                <a:solidFill>
                  <a:schemeClr val="tx1"/>
                </a:solidFill>
                <a:latin typeface="Arial" panose="020B0604020202020204" pitchFamily="34" charset="0"/>
                <a:cs typeface="Arial" panose="020B0604020202020204" pitchFamily="34" charset="0"/>
              </a:rPr>
              <a:t> </a:t>
            </a:r>
            <a:endParaRPr lang="en-GB" sz="2800" b="1">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29A1CD2-1153-49CD-89AC-0213C7902490}"/>
              </a:ext>
            </a:extLst>
          </p:cNvPr>
          <p:cNvSpPr txBox="1"/>
          <p:nvPr/>
        </p:nvSpPr>
        <p:spPr>
          <a:xfrm>
            <a:off x="431540" y="3885245"/>
            <a:ext cx="8352928" cy="3139321"/>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Ultimately, Parkinson’s UK is responsible. However, as part of Parkinson’s UK, we all have a role to play. We all need to act in line with Parkinson’s UK policies, training and procedures to make sure we act fairly and legally.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When there is ‘demonstrable malice’ when using or handling data, </a:t>
            </a:r>
            <a:r>
              <a:rPr lang="en-GB" dirty="0" err="1">
                <a:latin typeface="Arial" panose="020B0604020202020204" pitchFamily="34" charset="0"/>
                <a:cs typeface="Arial" panose="020B0604020202020204" pitchFamily="34" charset="0"/>
              </a:rPr>
              <a:t>ie</a:t>
            </a:r>
            <a:r>
              <a:rPr lang="en-GB" dirty="0">
                <a:latin typeface="Arial" panose="020B0604020202020204" pitchFamily="34" charset="0"/>
                <a:cs typeface="Arial" panose="020B0604020202020204" pitchFamily="34" charset="0"/>
              </a:rPr>
              <a:t> when someone deliberately does something against data protection law, the person who committed the crime will be held personally responsible.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However, even in these situations, we still have important responsibilities under the law. These are explained later in this training.</a:t>
            </a:r>
          </a:p>
          <a:p>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7017484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latin typeface="Arial" panose="020B0604020202020204" pitchFamily="34" charset="0"/>
                <a:cs typeface="Arial" panose="020B0604020202020204" pitchFamily="34" charset="0"/>
              </a:rPr>
              <a:t>	</a:t>
            </a:r>
            <a:r>
              <a:rPr lang="en-GB" sz="2800" b="1" dirty="0">
                <a:solidFill>
                  <a:srgbClr val="00B0F0"/>
                </a:solidFill>
                <a:latin typeface="Arial" panose="020B0604020202020204" pitchFamily="34" charset="0"/>
                <a:cs typeface="Arial" panose="020B0604020202020204" pitchFamily="34" charset="0"/>
              </a:rPr>
              <a:t>What are the consequences of not complying? </a:t>
            </a:r>
          </a:p>
        </p:txBody>
      </p:sp>
      <p:sp>
        <p:nvSpPr>
          <p:cNvPr id="8" name="TextBox 7">
            <a:extLst>
              <a:ext uri="{FF2B5EF4-FFF2-40B4-BE49-F238E27FC236}">
                <a16:creationId xmlns:a16="http://schemas.microsoft.com/office/drawing/2014/main" id="{ECAE8FA3-56AE-4DA2-8ED9-22582ED8B625}"/>
              </a:ext>
            </a:extLst>
          </p:cNvPr>
          <p:cNvSpPr txBox="1"/>
          <p:nvPr/>
        </p:nvSpPr>
        <p:spPr>
          <a:xfrm>
            <a:off x="395536" y="1582340"/>
            <a:ext cx="8352928" cy="3693319"/>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Within the UK, data protection is enforced by the Information Commissioner’s Office (ICO), who support and monitor organisations to make sure they are complying with legislation. If they decide that an organisation is not following the law, then they can issue fines into the millions of pounds, and impose measures to make sure improvements are made.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Any financial penalty would mean we have less money available to achieve our mission – funding research and support for those affected by Parkinson’s. Reputational damage to our fundraising and wider public trust could also be  a potentially serious issue.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are committed to ensuring our practice and processes are the best they can be, and that we all take our responsibilities seriously.</a:t>
            </a:r>
          </a:p>
        </p:txBody>
      </p:sp>
    </p:spTree>
    <p:extLst>
      <p:ext uri="{BB962C8B-B14F-4D97-AF65-F5344CB8AC3E}">
        <p14:creationId xmlns:p14="http://schemas.microsoft.com/office/powerpoint/2010/main" val="261137231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r>
              <a:rPr lang="en-GB" b="1" dirty="0">
                <a:latin typeface="Arial" panose="020B0604020202020204" pitchFamily="34" charset="0"/>
                <a:cs typeface="Arial" panose="020B0604020202020204" pitchFamily="34" charset="0"/>
              </a:rPr>
              <a:t>True or False</a:t>
            </a: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754326"/>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30 August 2018</a:t>
            </a:r>
          </a:p>
          <a:p>
            <a:r>
              <a:rPr lang="en-GB" b="1" dirty="0">
                <a:latin typeface="Arial" panose="020B0604020202020204" pitchFamily="34" charset="0"/>
                <a:cs typeface="Arial" panose="020B0604020202020204" pitchFamily="34" charset="0"/>
              </a:rPr>
              <a:t>				b. 1 January 2019</a:t>
            </a:r>
          </a:p>
          <a:p>
            <a:r>
              <a:rPr lang="en-GB" b="1" dirty="0">
                <a:latin typeface="Arial" panose="020B0604020202020204" pitchFamily="34" charset="0"/>
                <a:cs typeface="Arial" panose="020B0604020202020204" pitchFamily="34" charset="0"/>
              </a:rPr>
              <a:t>				c. 25 May 2018							d. When the organisation is ready</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r>
              <a:rPr lang="en-GB" b="1" dirty="0">
                <a:latin typeface="Arial" panose="020B0604020202020204" pitchFamily="34" charset="0"/>
                <a:cs typeface="Arial" panose="020B0604020202020204" pitchFamily="34" charset="0"/>
              </a:rPr>
              <a:t>Yes or No </a:t>
            </a: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Tree>
    <p:extLst>
      <p:ext uri="{BB962C8B-B14F-4D97-AF65-F5344CB8AC3E}">
        <p14:creationId xmlns:p14="http://schemas.microsoft.com/office/powerpoint/2010/main" val="387228736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0568" y="476672"/>
            <a:ext cx="10297144" cy="72008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t>	</a:t>
            </a:r>
            <a:r>
              <a:rPr lang="en-GB" sz="2800" b="1" dirty="0">
                <a:latin typeface="Arial"/>
                <a:cs typeface="Arial"/>
              </a:rPr>
              <a:t>Assessment</a:t>
            </a:r>
          </a:p>
        </p:txBody>
      </p:sp>
      <p:sp>
        <p:nvSpPr>
          <p:cNvPr id="2" name="TextBox 1">
            <a:extLst>
              <a:ext uri="{FF2B5EF4-FFF2-40B4-BE49-F238E27FC236}">
                <a16:creationId xmlns:a16="http://schemas.microsoft.com/office/drawing/2014/main" id="{9D0A4942-CEA9-4DB7-8039-DE93E36F0ACD}"/>
              </a:ext>
            </a:extLst>
          </p:cNvPr>
          <p:cNvSpPr txBox="1"/>
          <p:nvPr/>
        </p:nvSpPr>
        <p:spPr>
          <a:xfrm>
            <a:off x="467545" y="1556792"/>
            <a:ext cx="8280920" cy="923330"/>
          </a:xfrm>
          <a:prstGeom prst="rect">
            <a:avLst/>
          </a:prstGeom>
          <a:noFill/>
        </p:spPr>
        <p:txBody>
          <a:bodyPr wrap="square" rtlCol="0" anchor="t">
            <a:spAutoFit/>
          </a:bodyPr>
          <a:lstStyle/>
          <a:p>
            <a:pPr marL="342900" indent="-342900">
              <a:buAutoNum type="arabicPeriod"/>
            </a:pPr>
            <a:r>
              <a:rPr lang="en-GB" dirty="0">
                <a:latin typeface="Arial" panose="020B0604020202020204" pitchFamily="34" charset="0"/>
                <a:cs typeface="Arial" panose="020B0604020202020204" pitchFamily="34" charset="0"/>
              </a:rPr>
              <a:t>Data protection is changing because the world is a different place, with</a:t>
            </a:r>
          </a:p>
          <a:p>
            <a:r>
              <a:rPr lang="en-GB" dirty="0">
                <a:latin typeface="Arial" panose="020B0604020202020204" pitchFamily="34" charset="0"/>
                <a:cs typeface="Arial" panose="020B0604020202020204" pitchFamily="34" charset="0"/>
              </a:rPr>
              <a:t>much more technology, since the Data Protection Act was introduced in 1998.     			</a:t>
            </a:r>
            <a:endParaRPr lang="en-GB"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46850B-FFFE-48A2-AE3C-BE1662EF7EAB}"/>
              </a:ext>
            </a:extLst>
          </p:cNvPr>
          <p:cNvSpPr txBox="1"/>
          <p:nvPr/>
        </p:nvSpPr>
        <p:spPr>
          <a:xfrm>
            <a:off x="461311" y="2465343"/>
            <a:ext cx="8280920" cy="1754326"/>
          </a:xfrm>
          <a:prstGeom prst="rect">
            <a:avLst/>
          </a:prstGeom>
          <a:noFill/>
        </p:spPr>
        <p:txBody>
          <a:bodyPr wrap="square" rtlCol="0" anchor="t">
            <a:spAutoFit/>
          </a:bodyPr>
          <a:lstStyle/>
          <a:p>
            <a:r>
              <a:rPr lang="en-GB" dirty="0">
                <a:latin typeface="Arial" panose="020B0604020202020204" pitchFamily="34" charset="0"/>
                <a:cs typeface="Arial" panose="020B0604020202020204" pitchFamily="34" charset="0"/>
              </a:rPr>
              <a:t>2. General Data Protection Regulation is legally adopted within EU member states from:</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30 August 2018</a:t>
            </a:r>
          </a:p>
          <a:p>
            <a:r>
              <a:rPr lang="en-GB" b="1" dirty="0">
                <a:latin typeface="Arial" panose="020B0604020202020204" pitchFamily="34" charset="0"/>
                <a:cs typeface="Arial" panose="020B0604020202020204" pitchFamily="34" charset="0"/>
              </a:rPr>
              <a:t>				b. 1 January 2019</a:t>
            </a:r>
          </a:p>
          <a:p>
            <a:r>
              <a:rPr lang="en-GB" b="1" dirty="0">
                <a:latin typeface="Arial" panose="020B0604020202020204" pitchFamily="34" charset="0"/>
                <a:cs typeface="Arial" panose="020B0604020202020204" pitchFamily="34" charset="0"/>
              </a:rPr>
              <a:t>				c. 25 May 2018							d. When the organisation is ready</a:t>
            </a:r>
          </a:p>
        </p:txBody>
      </p:sp>
      <p:sp>
        <p:nvSpPr>
          <p:cNvPr id="7" name="TextBox 6">
            <a:extLst>
              <a:ext uri="{FF2B5EF4-FFF2-40B4-BE49-F238E27FC236}">
                <a16:creationId xmlns:a16="http://schemas.microsoft.com/office/drawing/2014/main" id="{C41C46EF-F9E3-4A49-81A1-B4FC25859EAA}"/>
              </a:ext>
            </a:extLst>
          </p:cNvPr>
          <p:cNvSpPr txBox="1"/>
          <p:nvPr/>
        </p:nvSpPr>
        <p:spPr>
          <a:xfrm>
            <a:off x="461311" y="4259224"/>
            <a:ext cx="82809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3. Do UK organisations have to comply with the General Data Protection Regulation following Brexit? 	</a:t>
            </a:r>
            <a:r>
              <a:rPr lang="en-GB" b="1" dirty="0">
                <a:latin typeface="Arial" panose="020B0604020202020204" pitchFamily="34" charset="0"/>
                <a:cs typeface="Arial" panose="020B0604020202020204" pitchFamily="34" charset="0"/>
              </a:rPr>
              <a:t>Yes or No </a:t>
            </a:r>
          </a:p>
        </p:txBody>
      </p:sp>
      <p:sp>
        <p:nvSpPr>
          <p:cNvPr id="8" name="TextBox 7">
            <a:extLst>
              <a:ext uri="{FF2B5EF4-FFF2-40B4-BE49-F238E27FC236}">
                <a16:creationId xmlns:a16="http://schemas.microsoft.com/office/drawing/2014/main" id="{15B8494B-9184-4FAE-89C8-53C76F582FDC}"/>
              </a:ext>
            </a:extLst>
          </p:cNvPr>
          <p:cNvSpPr txBox="1"/>
          <p:nvPr/>
        </p:nvSpPr>
        <p:spPr>
          <a:xfrm>
            <a:off x="461311" y="5123282"/>
            <a:ext cx="8280920"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4. The purpose of the General Data Protection Regulation is to protect:</a:t>
            </a: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a. a company’s financial information</a:t>
            </a:r>
          </a:p>
          <a:p>
            <a:r>
              <a:rPr lang="en-GB" b="1" dirty="0">
                <a:latin typeface="Arial" panose="020B0604020202020204" pitchFamily="34" charset="0"/>
                <a:cs typeface="Arial" panose="020B0604020202020204" pitchFamily="34" charset="0"/>
              </a:rPr>
              <a:t>				b. the public’s personal information</a:t>
            </a:r>
          </a:p>
          <a:p>
            <a:r>
              <a:rPr lang="en-GB" b="1" dirty="0">
                <a:latin typeface="Arial" panose="020B0604020202020204" pitchFamily="34" charset="0"/>
                <a:cs typeface="Arial" panose="020B0604020202020204" pitchFamily="34" charset="0"/>
              </a:rPr>
              <a:t>				c. computers being hacked</a:t>
            </a:r>
          </a:p>
        </p:txBody>
      </p:sp>
      <p:sp>
        <p:nvSpPr>
          <p:cNvPr id="4" name="TextBox 3">
            <a:extLst>
              <a:ext uri="{FF2B5EF4-FFF2-40B4-BE49-F238E27FC236}">
                <a16:creationId xmlns:a16="http://schemas.microsoft.com/office/drawing/2014/main" id="{12F57214-27A3-49A5-93C1-C3BD570512A7}"/>
              </a:ext>
            </a:extLst>
          </p:cNvPr>
          <p:cNvSpPr txBox="1"/>
          <p:nvPr/>
        </p:nvSpPr>
        <p:spPr>
          <a:xfrm>
            <a:off x="4121894" y="2108796"/>
            <a:ext cx="1175657" cy="369332"/>
          </a:xfrm>
          <a:prstGeom prst="rect">
            <a:avLst/>
          </a:prstGeom>
          <a:noFill/>
        </p:spPr>
        <p:txBody>
          <a:bodyPr wrap="square" rtlCol="0">
            <a:spAutoFit/>
          </a:bodyPr>
          <a:lstStyle/>
          <a:p>
            <a:r>
              <a:rPr lang="en-GB" b="1" dirty="0">
                <a:solidFill>
                  <a:srgbClr val="00B050"/>
                </a:solidFill>
                <a:latin typeface="Arial" panose="020B0604020202020204" pitchFamily="34" charset="0"/>
                <a:cs typeface="Arial" panose="020B0604020202020204" pitchFamily="34" charset="0"/>
              </a:rPr>
              <a:t>True</a:t>
            </a:r>
          </a:p>
        </p:txBody>
      </p:sp>
    </p:spTree>
    <p:extLst>
      <p:ext uri="{BB962C8B-B14F-4D97-AF65-F5344CB8AC3E}">
        <p14:creationId xmlns:p14="http://schemas.microsoft.com/office/powerpoint/2010/main" val="296509817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661796DE90A44F940EF1ECF68655A2" ma:contentTypeVersion="6" ma:contentTypeDescription="Create a new document." ma:contentTypeScope="" ma:versionID="927411e6c7df59db352007ea937b3790">
  <xsd:schema xmlns:xsd="http://www.w3.org/2001/XMLSchema" xmlns:xs="http://www.w3.org/2001/XMLSchema" xmlns:p="http://schemas.microsoft.com/office/2006/metadata/properties" xmlns:ns2="794825cf-95bf-4b2e-af2c-936bed1e8c2c" xmlns:ns3="96bf64c8-1362-40b4-96ba-5d23a24920f3" targetNamespace="http://schemas.microsoft.com/office/2006/metadata/properties" ma:root="true" ma:fieldsID="ab77d6c648210851d76c36d13aa4e4b8" ns2:_="" ns3:_="">
    <xsd:import namespace="794825cf-95bf-4b2e-af2c-936bed1e8c2c"/>
    <xsd:import namespace="96bf64c8-1362-40b4-96ba-5d23a24920f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825cf-95bf-4b2e-af2c-936bed1e8c2c" elementFormDefault="qualified">
    <xsd:import namespace="http://schemas.microsoft.com/office/2006/documentManagement/types"/>
    <xsd:import namespace="http://schemas.microsoft.com/office/infopath/2007/PartnerControls"/>
    <xsd:element name="SharedWithUsers" ma:index="8" nillable="true" ma:displayName="Shared With" ma:description=""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bf64c8-1362-40b4-96ba-5d23a24920f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794825cf-95bf-4b2e-af2c-936bed1e8c2c">
      <UserInfo>
        <DisplayName>Suzi Holland (VPM)</DisplayName>
        <AccountId>457</AccountId>
        <AccountType/>
      </UserInfo>
      <UserInfo>
        <DisplayName>Katie Jones</DisplayName>
        <AccountId>25</AccountId>
        <AccountType/>
      </UserInfo>
    </SharedWithUsers>
  </documentManagement>
</p:properties>
</file>

<file path=customXml/itemProps1.xml><?xml version="1.0" encoding="utf-8"?>
<ds:datastoreItem xmlns:ds="http://schemas.openxmlformats.org/officeDocument/2006/customXml" ds:itemID="{B234B1FE-263D-47C9-81E5-EDBFB6FE5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4825cf-95bf-4b2e-af2c-936bed1e8c2c"/>
    <ds:schemaRef ds:uri="96bf64c8-1362-40b4-96ba-5d23a24920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76741D-B8E2-4B3B-BE1A-2B083AAA52A6}">
  <ds:schemaRefs>
    <ds:schemaRef ds:uri="http://schemas.microsoft.com/sharepoint/v3/contenttype/forms"/>
  </ds:schemaRefs>
</ds:datastoreItem>
</file>

<file path=customXml/itemProps3.xml><?xml version="1.0" encoding="utf-8"?>
<ds:datastoreItem xmlns:ds="http://schemas.openxmlformats.org/officeDocument/2006/customXml" ds:itemID="{58EDFB98-E9DE-47A5-85C4-8228F3C452F7}">
  <ds:schemaRefs>
    <ds:schemaRef ds:uri="http://schemas.microsoft.com/office/2006/documentManagement/types"/>
    <ds:schemaRef ds:uri="http://purl.org/dc/terms/"/>
    <ds:schemaRef ds:uri="96bf64c8-1362-40b4-96ba-5d23a24920f3"/>
    <ds:schemaRef ds:uri="http://purl.org/dc/dcmitype/"/>
    <ds:schemaRef ds:uri="794825cf-95bf-4b2e-af2c-936bed1e8c2c"/>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1360</TotalTime>
  <Words>3816</Words>
  <Application>Microsoft Office PowerPoint</Application>
  <PresentationFormat>On-screen Show (4:3)</PresentationFormat>
  <Paragraphs>593</Paragraphs>
  <Slides>53</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ParkinsonsUK Stencil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Hill</dc:creator>
  <cp:lastModifiedBy>Lucy Bell-Reeves</cp:lastModifiedBy>
  <cp:revision>261</cp:revision>
  <dcterms:modified xsi:type="dcterms:W3CDTF">2019-01-16T13:28:02Z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0x01010008661796DE90A44F940EF1ECF68655A2</vt:lpwstr>
  </property>
  <property fmtid="{D5CDD505-2E9C-101B-9397-08002B2CF9AE}" pid="3" name="Order">
    <vt:r8>14200</vt:r8>
  </property>
</Properties>
</file>